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3" r:id="rId16"/>
    <p:sldId id="271"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9"/>
    <p:restoredTop sz="96327"/>
  </p:normalViewPr>
  <p:slideViewPr>
    <p:cSldViewPr snapToGrid="0" snapToObjects="1">
      <p:cViewPr>
        <p:scale>
          <a:sx n="66" d="100"/>
          <a:sy n="66" d="100"/>
        </p:scale>
        <p:origin x="2856" y="86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8/20/2023</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Placeholder 1">
            <a:extLst>
              <a:ext uri="{FF2B5EF4-FFF2-40B4-BE49-F238E27FC236}">
                <a16:creationId xmlns:a16="http://schemas.microsoft.com/office/drawing/2014/main" id="{5B0D8098-4D75-4DE6-AB35-E504A7A18853}"/>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
        <p:nvSpPr>
          <p:cNvPr id="5" name="Title Placeholder 1">
            <a:extLst>
              <a:ext uri="{FF2B5EF4-FFF2-40B4-BE49-F238E27FC236}">
                <a16:creationId xmlns:a16="http://schemas.microsoft.com/office/drawing/2014/main" id="{6E846A45-676B-4868-AABC-D527AF23435B}"/>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lvl1pPr>
              <a:defRPr/>
            </a:lvl1pPr>
          </a:lstStyle>
          <a:p>
            <a:r>
              <a:rPr lang="en-US" dirty="0"/>
              <a:t>Click to edit Master title style</a:t>
            </a:r>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8740049" y="-36806"/>
            <a:ext cx="3451951" cy="6392502"/>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3512" y="1"/>
            <a:ext cx="1351638" cy="6853376"/>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8/20/2023</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pic>
        <p:nvPicPr>
          <p:cNvPr id="15" name="Picture 14" descr="A black and white image of a person's face&#10;&#10;Description automatically generated with low confidence">
            <a:extLst>
              <a:ext uri="{FF2B5EF4-FFF2-40B4-BE49-F238E27FC236}">
                <a16:creationId xmlns:a16="http://schemas.microsoft.com/office/drawing/2014/main" id="{8EA937D6-6452-5C41-AC2B-15A81749185F}"/>
              </a:ext>
            </a:extLst>
          </p:cNvPr>
          <p:cNvPicPr>
            <a:picLocks noChangeAspect="1"/>
          </p:cNvPicPr>
          <p:nvPr userDrawn="1"/>
        </p:nvPicPr>
        <p:blipFill>
          <a:blip r:embed="rId17"/>
          <a:stretch>
            <a:fillRect/>
          </a:stretch>
        </p:blipFill>
        <p:spPr>
          <a:xfrm>
            <a:off x="8501882" y="6453254"/>
            <a:ext cx="238167" cy="340512"/>
          </a:xfrm>
          <a:prstGeom prst="rect">
            <a:avLst/>
          </a:prstGeom>
        </p:spPr>
      </p:pic>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2469" y="1391"/>
            <a:ext cx="12187056" cy="6855219"/>
          </a:xfrm>
          <a:prstGeom prst="rect">
            <a:avLst/>
          </a:prstGeom>
        </p:spPr>
      </p:pic>
      <p:pic>
        <p:nvPicPr>
          <p:cNvPr id="2" name="Picture 1">
            <a:extLst>
              <a:ext uri="{FF2B5EF4-FFF2-40B4-BE49-F238E27FC236}">
                <a16:creationId xmlns:a16="http://schemas.microsoft.com/office/drawing/2014/main" id="{B76B18CD-758A-86E0-99B9-7E0C5C34AE20}"/>
              </a:ext>
            </a:extLst>
          </p:cNvPr>
          <p:cNvPicPr>
            <a:picLocks noChangeAspect="1"/>
          </p:cNvPicPr>
          <p:nvPr/>
        </p:nvPicPr>
        <p:blipFill>
          <a:blip r:embed="rId4"/>
          <a:srcRect/>
          <a:stretch/>
        </p:blipFill>
        <p:spPr>
          <a:xfrm>
            <a:off x="2472" y="2781"/>
            <a:ext cx="12187056" cy="6855219"/>
          </a:xfrm>
          <a:prstGeom prst="rect">
            <a:avLst/>
          </a:prstGeom>
        </p:spPr>
      </p:pic>
      <p:pic>
        <p:nvPicPr>
          <p:cNvPr id="3" name="Picture 2">
            <a:extLst>
              <a:ext uri="{FF2B5EF4-FFF2-40B4-BE49-F238E27FC236}">
                <a16:creationId xmlns:a16="http://schemas.microsoft.com/office/drawing/2014/main" id="{9BA633ED-B352-D128-9253-37CD584C6645}"/>
              </a:ext>
            </a:extLst>
          </p:cNvPr>
          <p:cNvPicPr>
            <a:picLocks noChangeAspect="1"/>
          </p:cNvPicPr>
          <p:nvPr/>
        </p:nvPicPr>
        <p:blipFill>
          <a:blip r:embed="rId5"/>
          <a:srcRect/>
          <a:stretch/>
        </p:blipFill>
        <p:spPr>
          <a:xfrm>
            <a:off x="0" y="2781"/>
            <a:ext cx="12187056" cy="6855219"/>
          </a:xfrm>
          <a:prstGeom prst="rect">
            <a:avLst/>
          </a:prstGeom>
        </p:spPr>
      </p:pic>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graphic design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10</a:t>
            </a:fld>
            <a:r>
              <a:rPr lang="en-US" sz="1400" b="1" dirty="0"/>
              <a:t>/18</a:t>
            </a:r>
            <a:endParaRPr lang="en-US" b="1" dirty="0"/>
          </a:p>
        </p:txBody>
      </p:sp>
      <p:sp>
        <p:nvSpPr>
          <p:cNvPr id="4" name="TextBox 3">
            <a:extLst>
              <a:ext uri="{FF2B5EF4-FFF2-40B4-BE49-F238E27FC236}">
                <a16:creationId xmlns:a16="http://schemas.microsoft.com/office/drawing/2014/main" id="{E27B0B0B-D9C8-CD5C-E245-20FEE6B56BF8}"/>
              </a:ext>
            </a:extLst>
          </p:cNvPr>
          <p:cNvSpPr txBox="1"/>
          <p:nvPr/>
        </p:nvSpPr>
        <p:spPr>
          <a:xfrm>
            <a:off x="1498600" y="1320800"/>
            <a:ext cx="10591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The dataset provides images for all parts in the assemblies.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This information is less expensive to extract as compared to 3D or geometric data.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used ResNet-50 to extract features from its fully connected layer (dimension 1000) by passing the individual images in the evaluation mode. </a:t>
            </a:r>
          </a:p>
          <a:p>
            <a:endParaRPr lang="en-US" dirty="0">
              <a:solidFill>
                <a:srgbClr val="000000"/>
              </a:solidFill>
              <a:latin typeface="Calibri" panose="020F0502020204030204" pitchFamily="34" charset="0"/>
            </a:endParaRPr>
          </a:p>
        </p:txBody>
      </p:sp>
      <p:pic>
        <p:nvPicPr>
          <p:cNvPr id="2050" name="Picture 2">
            <a:extLst>
              <a:ext uri="{FF2B5EF4-FFF2-40B4-BE49-F238E27FC236}">
                <a16:creationId xmlns:a16="http://schemas.microsoft.com/office/drawing/2014/main" id="{FD7129D6-823D-9850-BD92-26F0495CC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7878" y="2940895"/>
            <a:ext cx="7013505" cy="3233772"/>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1EDB7BBE-38B0-70D5-76F4-598C1C1AA509}"/>
              </a:ext>
            </a:extLst>
          </p:cNvPr>
          <p:cNvCxnSpPr>
            <a:cxnSpLocks/>
          </p:cNvCxnSpPr>
          <p:nvPr/>
        </p:nvCxnSpPr>
        <p:spPr>
          <a:xfrm>
            <a:off x="9914913" y="4714501"/>
            <a:ext cx="637989" cy="409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26922CFB-6E11-388A-2669-61B0CD8D5E09}"/>
              </a:ext>
            </a:extLst>
          </p:cNvPr>
          <p:cNvSpPr txBox="1"/>
          <p:nvPr/>
        </p:nvSpPr>
        <p:spPr>
          <a:xfrm>
            <a:off x="10354927" y="5123543"/>
            <a:ext cx="1837073" cy="1200329"/>
          </a:xfrm>
          <a:prstGeom prst="rect">
            <a:avLst/>
          </a:prstGeom>
          <a:noFill/>
        </p:spPr>
        <p:txBody>
          <a:bodyPr wrap="square" rtlCol="0">
            <a:spAutoFit/>
          </a:bodyPr>
          <a:lstStyle/>
          <a:p>
            <a:r>
              <a:rPr lang="en-CA" dirty="0"/>
              <a:t>1000-dimensional vector from fully connected layer</a:t>
            </a:r>
          </a:p>
        </p:txBody>
      </p:sp>
      <p:pic>
        <p:nvPicPr>
          <p:cNvPr id="9" name="Picture 8">
            <a:extLst>
              <a:ext uri="{FF2B5EF4-FFF2-40B4-BE49-F238E27FC236}">
                <a16:creationId xmlns:a16="http://schemas.microsoft.com/office/drawing/2014/main" id="{48AD83F6-6795-0EE8-7876-E0D9C018CD4E}"/>
              </a:ext>
            </a:extLst>
          </p:cNvPr>
          <p:cNvPicPr>
            <a:picLocks noChangeAspect="1"/>
          </p:cNvPicPr>
          <p:nvPr/>
        </p:nvPicPr>
        <p:blipFill>
          <a:blip r:embed="rId3"/>
          <a:stretch>
            <a:fillRect/>
          </a:stretch>
        </p:blipFill>
        <p:spPr>
          <a:xfrm>
            <a:off x="1774734" y="4805752"/>
            <a:ext cx="1462895" cy="1462895"/>
          </a:xfrm>
          <a:prstGeom prst="rect">
            <a:avLst/>
          </a:prstGeom>
        </p:spPr>
      </p:pic>
      <p:cxnSp>
        <p:nvCxnSpPr>
          <p:cNvPr id="10" name="Straight Arrow Connector 9">
            <a:extLst>
              <a:ext uri="{FF2B5EF4-FFF2-40B4-BE49-F238E27FC236}">
                <a16:creationId xmlns:a16="http://schemas.microsoft.com/office/drawing/2014/main" id="{86CE6B0A-2F29-44EA-F3B3-BB05E1CD99AA}"/>
              </a:ext>
            </a:extLst>
          </p:cNvPr>
          <p:cNvCxnSpPr>
            <a:cxnSpLocks/>
            <a:endCxn id="2050" idx="1"/>
          </p:cNvCxnSpPr>
          <p:nvPr/>
        </p:nvCxnSpPr>
        <p:spPr>
          <a:xfrm flipV="1">
            <a:off x="2714332" y="4557781"/>
            <a:ext cx="563546" cy="565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4421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geometric design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11</a:t>
            </a:fld>
            <a:r>
              <a:rPr lang="en-US" sz="1400" b="1" dirty="0"/>
              <a:t>/18</a:t>
            </a:r>
            <a:endParaRPr lang="en-US" b="1" dirty="0"/>
          </a:p>
        </p:txBody>
      </p:sp>
      <p:sp>
        <p:nvSpPr>
          <p:cNvPr id="4" name="TextBox 3">
            <a:extLst>
              <a:ext uri="{FF2B5EF4-FFF2-40B4-BE49-F238E27FC236}">
                <a16:creationId xmlns:a16="http://schemas.microsoft.com/office/drawing/2014/main" id="{E27B0B0B-D9C8-CD5C-E245-20FEE6B56BF8}"/>
              </a:ext>
            </a:extLst>
          </p:cNvPr>
          <p:cNvSpPr txBox="1"/>
          <p:nvPr/>
        </p:nvSpPr>
        <p:spPr>
          <a:xfrm>
            <a:off x="1498600" y="1320800"/>
            <a:ext cx="10591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3D representation of the models can have important information which could assist the prediction task.</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proposed to generate voxels or meshes of each part geometry to extract 3D features from a Geometric DL model or a 3D CNN.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These features can either be used directly with the previous features or be used to act as node values in a graph neural network to provide further assembly context. </a:t>
            </a:r>
          </a:p>
        </p:txBody>
      </p:sp>
      <p:pic>
        <p:nvPicPr>
          <p:cNvPr id="8" name="Picture 7">
            <a:extLst>
              <a:ext uri="{FF2B5EF4-FFF2-40B4-BE49-F238E27FC236}">
                <a16:creationId xmlns:a16="http://schemas.microsoft.com/office/drawing/2014/main" id="{6A536F22-5831-42D0-9083-103B9A66F85A}"/>
              </a:ext>
            </a:extLst>
          </p:cNvPr>
          <p:cNvPicPr>
            <a:picLocks noChangeAspect="1"/>
          </p:cNvPicPr>
          <p:nvPr/>
        </p:nvPicPr>
        <p:blipFill>
          <a:blip r:embed="rId2"/>
          <a:stretch>
            <a:fillRect/>
          </a:stretch>
        </p:blipFill>
        <p:spPr>
          <a:xfrm>
            <a:off x="1498600" y="3667792"/>
            <a:ext cx="2347267" cy="2408902"/>
          </a:xfrm>
          <a:prstGeom prst="rect">
            <a:avLst/>
          </a:prstGeom>
        </p:spPr>
      </p:pic>
      <p:cxnSp>
        <p:nvCxnSpPr>
          <p:cNvPr id="11" name="Straight Arrow Connector 10">
            <a:extLst>
              <a:ext uri="{FF2B5EF4-FFF2-40B4-BE49-F238E27FC236}">
                <a16:creationId xmlns:a16="http://schemas.microsoft.com/office/drawing/2014/main" id="{911600F2-55CA-4CC0-E530-53C293D589B0}"/>
              </a:ext>
            </a:extLst>
          </p:cNvPr>
          <p:cNvCxnSpPr>
            <a:cxnSpLocks/>
          </p:cNvCxnSpPr>
          <p:nvPr/>
        </p:nvCxnSpPr>
        <p:spPr>
          <a:xfrm>
            <a:off x="3962560" y="4872243"/>
            <a:ext cx="1407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2CB21AB2-9AC6-0EA8-5CC1-6A4A88E302AE}"/>
              </a:ext>
            </a:extLst>
          </p:cNvPr>
          <p:cNvSpPr txBox="1"/>
          <p:nvPr/>
        </p:nvSpPr>
        <p:spPr>
          <a:xfrm>
            <a:off x="5253593" y="4410578"/>
            <a:ext cx="1727200" cy="923330"/>
          </a:xfrm>
          <a:prstGeom prst="rect">
            <a:avLst/>
          </a:prstGeom>
          <a:noFill/>
        </p:spPr>
        <p:txBody>
          <a:bodyPr wrap="square" rtlCol="0">
            <a:spAutoFit/>
          </a:bodyPr>
          <a:lstStyle/>
          <a:p>
            <a:pPr algn="ctr"/>
            <a:r>
              <a:rPr lang="en-CA" dirty="0"/>
              <a:t>Geometric Feature Extraction</a:t>
            </a:r>
          </a:p>
        </p:txBody>
      </p:sp>
      <p:cxnSp>
        <p:nvCxnSpPr>
          <p:cNvPr id="14" name="Straight Arrow Connector 13">
            <a:extLst>
              <a:ext uri="{FF2B5EF4-FFF2-40B4-BE49-F238E27FC236}">
                <a16:creationId xmlns:a16="http://schemas.microsoft.com/office/drawing/2014/main" id="{E3D8ADEC-9EBE-44EA-240B-CD79F2C1C64A}"/>
              </a:ext>
            </a:extLst>
          </p:cNvPr>
          <p:cNvCxnSpPr>
            <a:cxnSpLocks/>
          </p:cNvCxnSpPr>
          <p:nvPr/>
        </p:nvCxnSpPr>
        <p:spPr>
          <a:xfrm>
            <a:off x="6788523" y="4874943"/>
            <a:ext cx="1407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1438D9EA-1D03-BB5F-78A4-921957C2CA75}"/>
              </a:ext>
            </a:extLst>
          </p:cNvPr>
          <p:cNvSpPr txBox="1"/>
          <p:nvPr/>
        </p:nvSpPr>
        <p:spPr>
          <a:xfrm>
            <a:off x="8196249" y="4587849"/>
            <a:ext cx="1727200" cy="646331"/>
          </a:xfrm>
          <a:prstGeom prst="rect">
            <a:avLst/>
          </a:prstGeom>
          <a:noFill/>
        </p:spPr>
        <p:txBody>
          <a:bodyPr wrap="square" rtlCol="0">
            <a:spAutoFit/>
          </a:bodyPr>
          <a:lstStyle/>
          <a:p>
            <a:pPr algn="ctr"/>
            <a:r>
              <a:rPr lang="en-CA" dirty="0"/>
              <a:t>Graph Neural Network</a:t>
            </a:r>
          </a:p>
        </p:txBody>
      </p:sp>
      <p:cxnSp>
        <p:nvCxnSpPr>
          <p:cNvPr id="16" name="Straight Arrow Connector 15">
            <a:extLst>
              <a:ext uri="{FF2B5EF4-FFF2-40B4-BE49-F238E27FC236}">
                <a16:creationId xmlns:a16="http://schemas.microsoft.com/office/drawing/2014/main" id="{E22B390D-A902-2D04-77C9-3CB5D6449086}"/>
              </a:ext>
            </a:extLst>
          </p:cNvPr>
          <p:cNvCxnSpPr>
            <a:cxnSpLocks/>
          </p:cNvCxnSpPr>
          <p:nvPr/>
        </p:nvCxnSpPr>
        <p:spPr>
          <a:xfrm>
            <a:off x="9923449" y="4911014"/>
            <a:ext cx="11074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40E5027C-8D14-6298-71A0-D1F370AA1E30}"/>
              </a:ext>
            </a:extLst>
          </p:cNvPr>
          <p:cNvCxnSpPr>
            <a:cxnSpLocks/>
          </p:cNvCxnSpPr>
          <p:nvPr/>
        </p:nvCxnSpPr>
        <p:spPr>
          <a:xfrm flipV="1">
            <a:off x="6084660" y="4049486"/>
            <a:ext cx="0" cy="337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2F8C0902-90E4-EA52-7DCD-F1A3CB10BD2F}"/>
              </a:ext>
            </a:extLst>
          </p:cNvPr>
          <p:cNvSpPr txBox="1"/>
          <p:nvPr/>
        </p:nvSpPr>
        <p:spPr>
          <a:xfrm>
            <a:off x="5075285" y="3391341"/>
            <a:ext cx="2083815" cy="646331"/>
          </a:xfrm>
          <a:prstGeom prst="rect">
            <a:avLst/>
          </a:prstGeom>
          <a:noFill/>
        </p:spPr>
        <p:txBody>
          <a:bodyPr wrap="square" rtlCol="0">
            <a:spAutoFit/>
          </a:bodyPr>
          <a:lstStyle/>
          <a:p>
            <a:pPr algn="ctr"/>
            <a:r>
              <a:rPr lang="en-CA" dirty="0"/>
              <a:t>Implicit part features</a:t>
            </a:r>
          </a:p>
        </p:txBody>
      </p:sp>
      <p:sp>
        <p:nvSpPr>
          <p:cNvPr id="21" name="TextBox 20">
            <a:extLst>
              <a:ext uri="{FF2B5EF4-FFF2-40B4-BE49-F238E27FC236}">
                <a16:creationId xmlns:a16="http://schemas.microsoft.com/office/drawing/2014/main" id="{2DD9EE4F-0CD1-B299-1B9B-63F9A67319E3}"/>
              </a:ext>
            </a:extLst>
          </p:cNvPr>
          <p:cNvSpPr txBox="1"/>
          <p:nvPr/>
        </p:nvSpPr>
        <p:spPr>
          <a:xfrm>
            <a:off x="10108185" y="3826102"/>
            <a:ext cx="2083815" cy="923330"/>
          </a:xfrm>
          <a:prstGeom prst="rect">
            <a:avLst/>
          </a:prstGeom>
          <a:noFill/>
        </p:spPr>
        <p:txBody>
          <a:bodyPr wrap="square" rtlCol="0">
            <a:spAutoFit/>
          </a:bodyPr>
          <a:lstStyle/>
          <a:p>
            <a:pPr algn="ctr"/>
            <a:r>
              <a:rPr lang="en-CA" dirty="0"/>
              <a:t>Part Features with consideration of assembly context</a:t>
            </a:r>
          </a:p>
        </p:txBody>
      </p:sp>
    </p:spTree>
    <p:extLst>
      <p:ext uri="{BB962C8B-B14F-4D97-AF65-F5344CB8AC3E}">
        <p14:creationId xmlns:p14="http://schemas.microsoft.com/office/powerpoint/2010/main" val="291086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geometric design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12</a:t>
            </a:fld>
            <a:r>
              <a:rPr lang="en-US" sz="1400" b="1" dirty="0"/>
              <a:t>/18</a:t>
            </a:r>
            <a:endParaRPr lang="en-US" b="1" dirty="0"/>
          </a:p>
        </p:txBody>
      </p:sp>
      <p:sp>
        <p:nvSpPr>
          <p:cNvPr id="4" name="TextBox 3">
            <a:extLst>
              <a:ext uri="{FF2B5EF4-FFF2-40B4-BE49-F238E27FC236}">
                <a16:creationId xmlns:a16="http://schemas.microsoft.com/office/drawing/2014/main" id="{E27B0B0B-D9C8-CD5C-E245-20FEE6B56BF8}"/>
              </a:ext>
            </a:extLst>
          </p:cNvPr>
          <p:cNvSpPr txBox="1"/>
          <p:nvPr/>
        </p:nvSpPr>
        <p:spPr>
          <a:xfrm>
            <a:off x="1498600" y="1320800"/>
            <a:ext cx="10591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3D representation of the models can have important information which could assist the prediction task.</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proposed to generate voxels or meshes of each part geometry to extract 3D features from a Geometric DL model or a 3D CNN.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These features can either be used directly with the previous features or be used to act as node values in a graph neural network to provide further assembly context. </a:t>
            </a:r>
          </a:p>
        </p:txBody>
      </p:sp>
      <p:pic>
        <p:nvPicPr>
          <p:cNvPr id="8" name="Picture 7">
            <a:extLst>
              <a:ext uri="{FF2B5EF4-FFF2-40B4-BE49-F238E27FC236}">
                <a16:creationId xmlns:a16="http://schemas.microsoft.com/office/drawing/2014/main" id="{6A536F22-5831-42D0-9083-103B9A66F85A}"/>
              </a:ext>
            </a:extLst>
          </p:cNvPr>
          <p:cNvPicPr>
            <a:picLocks noChangeAspect="1"/>
          </p:cNvPicPr>
          <p:nvPr/>
        </p:nvPicPr>
        <p:blipFill>
          <a:blip r:embed="rId2"/>
          <a:stretch>
            <a:fillRect/>
          </a:stretch>
        </p:blipFill>
        <p:spPr>
          <a:xfrm>
            <a:off x="1498600" y="3667792"/>
            <a:ext cx="2347267" cy="2408902"/>
          </a:xfrm>
          <a:prstGeom prst="rect">
            <a:avLst/>
          </a:prstGeom>
        </p:spPr>
      </p:pic>
      <p:cxnSp>
        <p:nvCxnSpPr>
          <p:cNvPr id="11" name="Straight Arrow Connector 10">
            <a:extLst>
              <a:ext uri="{FF2B5EF4-FFF2-40B4-BE49-F238E27FC236}">
                <a16:creationId xmlns:a16="http://schemas.microsoft.com/office/drawing/2014/main" id="{911600F2-55CA-4CC0-E530-53C293D589B0}"/>
              </a:ext>
            </a:extLst>
          </p:cNvPr>
          <p:cNvCxnSpPr>
            <a:cxnSpLocks/>
          </p:cNvCxnSpPr>
          <p:nvPr/>
        </p:nvCxnSpPr>
        <p:spPr>
          <a:xfrm>
            <a:off x="3962560" y="4872243"/>
            <a:ext cx="1407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2CB21AB2-9AC6-0EA8-5CC1-6A4A88E302AE}"/>
              </a:ext>
            </a:extLst>
          </p:cNvPr>
          <p:cNvSpPr txBox="1"/>
          <p:nvPr/>
        </p:nvSpPr>
        <p:spPr>
          <a:xfrm>
            <a:off x="5253593" y="4410578"/>
            <a:ext cx="1727200" cy="923330"/>
          </a:xfrm>
          <a:prstGeom prst="rect">
            <a:avLst/>
          </a:prstGeom>
          <a:noFill/>
        </p:spPr>
        <p:txBody>
          <a:bodyPr wrap="square" rtlCol="0">
            <a:spAutoFit/>
          </a:bodyPr>
          <a:lstStyle/>
          <a:p>
            <a:pPr algn="ctr"/>
            <a:r>
              <a:rPr lang="en-CA" dirty="0"/>
              <a:t>Geometric Feature Extraction</a:t>
            </a:r>
          </a:p>
        </p:txBody>
      </p:sp>
      <p:cxnSp>
        <p:nvCxnSpPr>
          <p:cNvPr id="14" name="Straight Arrow Connector 13">
            <a:extLst>
              <a:ext uri="{FF2B5EF4-FFF2-40B4-BE49-F238E27FC236}">
                <a16:creationId xmlns:a16="http://schemas.microsoft.com/office/drawing/2014/main" id="{E3D8ADEC-9EBE-44EA-240B-CD79F2C1C64A}"/>
              </a:ext>
            </a:extLst>
          </p:cNvPr>
          <p:cNvCxnSpPr>
            <a:cxnSpLocks/>
          </p:cNvCxnSpPr>
          <p:nvPr/>
        </p:nvCxnSpPr>
        <p:spPr>
          <a:xfrm>
            <a:off x="6788523" y="4874943"/>
            <a:ext cx="1407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1438D9EA-1D03-BB5F-78A4-921957C2CA75}"/>
              </a:ext>
            </a:extLst>
          </p:cNvPr>
          <p:cNvSpPr txBox="1"/>
          <p:nvPr/>
        </p:nvSpPr>
        <p:spPr>
          <a:xfrm>
            <a:off x="8196249" y="4587849"/>
            <a:ext cx="1727200" cy="646331"/>
          </a:xfrm>
          <a:prstGeom prst="rect">
            <a:avLst/>
          </a:prstGeom>
          <a:noFill/>
        </p:spPr>
        <p:txBody>
          <a:bodyPr wrap="square" rtlCol="0">
            <a:spAutoFit/>
          </a:bodyPr>
          <a:lstStyle/>
          <a:p>
            <a:pPr algn="ctr"/>
            <a:r>
              <a:rPr lang="en-CA" dirty="0"/>
              <a:t>Graph Neural Network</a:t>
            </a:r>
          </a:p>
        </p:txBody>
      </p:sp>
      <p:cxnSp>
        <p:nvCxnSpPr>
          <p:cNvPr id="16" name="Straight Arrow Connector 15">
            <a:extLst>
              <a:ext uri="{FF2B5EF4-FFF2-40B4-BE49-F238E27FC236}">
                <a16:creationId xmlns:a16="http://schemas.microsoft.com/office/drawing/2014/main" id="{E22B390D-A902-2D04-77C9-3CB5D6449086}"/>
              </a:ext>
            </a:extLst>
          </p:cNvPr>
          <p:cNvCxnSpPr>
            <a:cxnSpLocks/>
          </p:cNvCxnSpPr>
          <p:nvPr/>
        </p:nvCxnSpPr>
        <p:spPr>
          <a:xfrm>
            <a:off x="9923449" y="4911014"/>
            <a:ext cx="11074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40E5027C-8D14-6298-71A0-D1F370AA1E30}"/>
              </a:ext>
            </a:extLst>
          </p:cNvPr>
          <p:cNvCxnSpPr>
            <a:cxnSpLocks/>
          </p:cNvCxnSpPr>
          <p:nvPr/>
        </p:nvCxnSpPr>
        <p:spPr>
          <a:xfrm flipV="1">
            <a:off x="6084660" y="4049486"/>
            <a:ext cx="0" cy="337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2F8C0902-90E4-EA52-7DCD-F1A3CB10BD2F}"/>
              </a:ext>
            </a:extLst>
          </p:cNvPr>
          <p:cNvSpPr txBox="1"/>
          <p:nvPr/>
        </p:nvSpPr>
        <p:spPr>
          <a:xfrm>
            <a:off x="5075285" y="3391341"/>
            <a:ext cx="2083815" cy="646331"/>
          </a:xfrm>
          <a:prstGeom prst="rect">
            <a:avLst/>
          </a:prstGeom>
          <a:noFill/>
        </p:spPr>
        <p:txBody>
          <a:bodyPr wrap="square" rtlCol="0">
            <a:spAutoFit/>
          </a:bodyPr>
          <a:lstStyle/>
          <a:p>
            <a:pPr algn="ctr"/>
            <a:r>
              <a:rPr lang="en-CA" dirty="0"/>
              <a:t>Implicit part features</a:t>
            </a:r>
          </a:p>
        </p:txBody>
      </p:sp>
      <p:sp>
        <p:nvSpPr>
          <p:cNvPr id="21" name="TextBox 20">
            <a:extLst>
              <a:ext uri="{FF2B5EF4-FFF2-40B4-BE49-F238E27FC236}">
                <a16:creationId xmlns:a16="http://schemas.microsoft.com/office/drawing/2014/main" id="{2DD9EE4F-0CD1-B299-1B9B-63F9A67319E3}"/>
              </a:ext>
            </a:extLst>
          </p:cNvPr>
          <p:cNvSpPr txBox="1"/>
          <p:nvPr/>
        </p:nvSpPr>
        <p:spPr>
          <a:xfrm>
            <a:off x="10108185" y="3826102"/>
            <a:ext cx="2083815" cy="923330"/>
          </a:xfrm>
          <a:prstGeom prst="rect">
            <a:avLst/>
          </a:prstGeom>
          <a:noFill/>
        </p:spPr>
        <p:txBody>
          <a:bodyPr wrap="square" rtlCol="0">
            <a:spAutoFit/>
          </a:bodyPr>
          <a:lstStyle/>
          <a:p>
            <a:pPr algn="ctr"/>
            <a:r>
              <a:rPr lang="en-CA" dirty="0"/>
              <a:t>Part Features with consideration of assembly context</a:t>
            </a:r>
          </a:p>
        </p:txBody>
      </p:sp>
    </p:spTree>
    <p:extLst>
      <p:ext uri="{BB962C8B-B14F-4D97-AF65-F5344CB8AC3E}">
        <p14:creationId xmlns:p14="http://schemas.microsoft.com/office/powerpoint/2010/main" val="255240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fusing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13</a:t>
            </a:fld>
            <a:r>
              <a:rPr lang="en-US" sz="1400" b="1" dirty="0"/>
              <a:t>/18</a:t>
            </a:r>
            <a:endParaRPr lang="en-US" b="1" dirty="0"/>
          </a:p>
        </p:txBody>
      </p:sp>
      <p:sp>
        <p:nvSpPr>
          <p:cNvPr id="2" name="Rectangle 1">
            <a:extLst>
              <a:ext uri="{FF2B5EF4-FFF2-40B4-BE49-F238E27FC236}">
                <a16:creationId xmlns:a16="http://schemas.microsoft.com/office/drawing/2014/main" id="{417C1275-9CAE-1B83-D666-D399B34C2E3D}"/>
              </a:ext>
            </a:extLst>
          </p:cNvPr>
          <p:cNvSpPr/>
          <p:nvPr/>
        </p:nvSpPr>
        <p:spPr>
          <a:xfrm>
            <a:off x="1457323" y="1440707"/>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Text embeddings</a:t>
            </a:r>
            <a:endParaRPr lang="en-CA" b="1" dirty="0">
              <a:solidFill>
                <a:schemeClr val="tx1"/>
              </a:solidFill>
            </a:endParaRPr>
          </a:p>
        </p:txBody>
      </p:sp>
      <p:sp>
        <p:nvSpPr>
          <p:cNvPr id="5" name="Rectangle 4">
            <a:extLst>
              <a:ext uri="{FF2B5EF4-FFF2-40B4-BE49-F238E27FC236}">
                <a16:creationId xmlns:a16="http://schemas.microsoft.com/office/drawing/2014/main" id="{BFE95C26-5173-81E6-5EC6-913B250EB0D9}"/>
              </a:ext>
            </a:extLst>
          </p:cNvPr>
          <p:cNvSpPr/>
          <p:nvPr/>
        </p:nvSpPr>
        <p:spPr>
          <a:xfrm>
            <a:off x="1457323" y="2551212"/>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Graphic Features</a:t>
            </a:r>
            <a:endParaRPr lang="en-CA" b="1" dirty="0">
              <a:solidFill>
                <a:schemeClr val="tx1"/>
              </a:solidFill>
            </a:endParaRPr>
          </a:p>
        </p:txBody>
      </p:sp>
      <p:sp>
        <p:nvSpPr>
          <p:cNvPr id="7" name="Rectangle 6">
            <a:extLst>
              <a:ext uri="{FF2B5EF4-FFF2-40B4-BE49-F238E27FC236}">
                <a16:creationId xmlns:a16="http://schemas.microsoft.com/office/drawing/2014/main" id="{EC3C7A50-D79C-E196-AD58-75F2434F1DEA}"/>
              </a:ext>
            </a:extLst>
          </p:cNvPr>
          <p:cNvSpPr/>
          <p:nvPr/>
        </p:nvSpPr>
        <p:spPr>
          <a:xfrm>
            <a:off x="1457323" y="3680670"/>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Numeric Features</a:t>
            </a:r>
            <a:endParaRPr lang="en-CA" b="1" dirty="0">
              <a:solidFill>
                <a:schemeClr val="tx1"/>
              </a:solidFill>
            </a:endParaRPr>
          </a:p>
        </p:txBody>
      </p:sp>
      <p:sp>
        <p:nvSpPr>
          <p:cNvPr id="9" name="Rectangle 8">
            <a:extLst>
              <a:ext uri="{FF2B5EF4-FFF2-40B4-BE49-F238E27FC236}">
                <a16:creationId xmlns:a16="http://schemas.microsoft.com/office/drawing/2014/main" id="{6575F4B6-CEF2-7E04-B15A-D7DC27E1CC98}"/>
              </a:ext>
            </a:extLst>
          </p:cNvPr>
          <p:cNvSpPr/>
          <p:nvPr/>
        </p:nvSpPr>
        <p:spPr>
          <a:xfrm>
            <a:off x="1457323" y="4810128"/>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rgbClr val="C00000"/>
                </a:solidFill>
              </a:rPr>
              <a:t>Geometric Features</a:t>
            </a:r>
            <a:endParaRPr lang="en-CA" b="1" dirty="0">
              <a:solidFill>
                <a:srgbClr val="C00000"/>
              </a:solidFill>
            </a:endParaRPr>
          </a:p>
        </p:txBody>
      </p:sp>
      <p:sp>
        <p:nvSpPr>
          <p:cNvPr id="10" name="Rectangle 9">
            <a:extLst>
              <a:ext uri="{FF2B5EF4-FFF2-40B4-BE49-F238E27FC236}">
                <a16:creationId xmlns:a16="http://schemas.microsoft.com/office/drawing/2014/main" id="{BC1949BE-E510-5207-1479-331C9586AF29}"/>
              </a:ext>
            </a:extLst>
          </p:cNvPr>
          <p:cNvSpPr/>
          <p:nvPr/>
        </p:nvSpPr>
        <p:spPr>
          <a:xfrm>
            <a:off x="4430978" y="2971800"/>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Single part-level feature vector</a:t>
            </a:r>
            <a:endParaRPr lang="en-CA" b="1" dirty="0">
              <a:solidFill>
                <a:schemeClr val="tx1"/>
              </a:solidFill>
            </a:endParaRPr>
          </a:p>
        </p:txBody>
      </p:sp>
      <p:sp>
        <p:nvSpPr>
          <p:cNvPr id="12" name="Rectangle 11">
            <a:extLst>
              <a:ext uri="{FF2B5EF4-FFF2-40B4-BE49-F238E27FC236}">
                <a16:creationId xmlns:a16="http://schemas.microsoft.com/office/drawing/2014/main" id="{E6A7CD45-EBD1-F7D0-AB4C-0F275CE2AF1A}"/>
              </a:ext>
            </a:extLst>
          </p:cNvPr>
          <p:cNvSpPr/>
          <p:nvPr/>
        </p:nvSpPr>
        <p:spPr>
          <a:xfrm>
            <a:off x="7137893" y="2971800"/>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Shallow or deep model</a:t>
            </a:r>
            <a:endParaRPr lang="en-CA" b="1" dirty="0">
              <a:solidFill>
                <a:schemeClr val="tx1"/>
              </a:solidFill>
            </a:endParaRPr>
          </a:p>
        </p:txBody>
      </p:sp>
      <p:sp>
        <p:nvSpPr>
          <p:cNvPr id="17" name="Rectangle 16">
            <a:extLst>
              <a:ext uri="{FF2B5EF4-FFF2-40B4-BE49-F238E27FC236}">
                <a16:creationId xmlns:a16="http://schemas.microsoft.com/office/drawing/2014/main" id="{ECA131DD-6B1E-5FD2-6017-1F58A447C00F}"/>
              </a:ext>
            </a:extLst>
          </p:cNvPr>
          <p:cNvSpPr/>
          <p:nvPr/>
        </p:nvSpPr>
        <p:spPr>
          <a:xfrm>
            <a:off x="9844808" y="2971800"/>
            <a:ext cx="21688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Insights</a:t>
            </a:r>
            <a:endParaRPr lang="en-CA" b="1" dirty="0">
              <a:solidFill>
                <a:schemeClr val="tx1"/>
              </a:solidFill>
            </a:endParaRPr>
          </a:p>
        </p:txBody>
      </p:sp>
      <p:cxnSp>
        <p:nvCxnSpPr>
          <p:cNvPr id="19" name="Straight Arrow Connector 18">
            <a:extLst>
              <a:ext uri="{FF2B5EF4-FFF2-40B4-BE49-F238E27FC236}">
                <a16:creationId xmlns:a16="http://schemas.microsoft.com/office/drawing/2014/main" id="{9F568534-11F0-CF6A-6E96-A7B0D8DB55D6}"/>
              </a:ext>
            </a:extLst>
          </p:cNvPr>
          <p:cNvCxnSpPr>
            <a:cxnSpLocks/>
          </p:cNvCxnSpPr>
          <p:nvPr/>
        </p:nvCxnSpPr>
        <p:spPr>
          <a:xfrm flipV="1">
            <a:off x="3798512" y="3440212"/>
            <a:ext cx="460176" cy="9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1193C15-0138-C0FA-BDC0-74B0C34539ED}"/>
              </a:ext>
            </a:extLst>
          </p:cNvPr>
          <p:cNvCxnSpPr>
            <a:cxnSpLocks/>
          </p:cNvCxnSpPr>
          <p:nvPr/>
        </p:nvCxnSpPr>
        <p:spPr>
          <a:xfrm flipV="1">
            <a:off x="6677717" y="3463238"/>
            <a:ext cx="460176" cy="9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9F77C50-02D7-18C2-ABE5-F8FF6D26DDB5}"/>
              </a:ext>
            </a:extLst>
          </p:cNvPr>
          <p:cNvCxnSpPr>
            <a:cxnSpLocks/>
          </p:cNvCxnSpPr>
          <p:nvPr/>
        </p:nvCxnSpPr>
        <p:spPr>
          <a:xfrm flipV="1">
            <a:off x="9345712" y="3473195"/>
            <a:ext cx="460176" cy="9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94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Knowledge guided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14</a:t>
            </a:fld>
            <a:r>
              <a:rPr lang="en-US" sz="1400" b="1" dirty="0"/>
              <a:t>/18</a:t>
            </a:r>
            <a:endParaRPr lang="en-US" b="1" dirty="0"/>
          </a:p>
        </p:txBody>
      </p:sp>
      <p:sp>
        <p:nvSpPr>
          <p:cNvPr id="4" name="TextBox 3">
            <a:extLst>
              <a:ext uri="{FF2B5EF4-FFF2-40B4-BE49-F238E27FC236}">
                <a16:creationId xmlns:a16="http://schemas.microsoft.com/office/drawing/2014/main" id="{75A21A90-C5BF-73C4-BE91-51FE630D1AF1}"/>
              </a:ext>
            </a:extLst>
          </p:cNvPr>
          <p:cNvSpPr txBox="1"/>
          <p:nvPr/>
        </p:nvSpPr>
        <p:spPr>
          <a:xfrm>
            <a:off x="1498600" y="1320800"/>
            <a:ext cx="10591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We propose to pivot to ensemble-based prediction where we use expert knowledge to select material from different predictions</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can bring cost, sustainability, and use predictions of other parts to inform the material selection for the current part</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This is planned as the next step of our methodology </a:t>
            </a:r>
          </a:p>
        </p:txBody>
      </p:sp>
    </p:spTree>
    <p:extLst>
      <p:ext uri="{BB962C8B-B14F-4D97-AF65-F5344CB8AC3E}">
        <p14:creationId xmlns:p14="http://schemas.microsoft.com/office/powerpoint/2010/main" val="83708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Results</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15</a:t>
            </a:fld>
            <a:r>
              <a:rPr lang="en-US" sz="1400" b="1" dirty="0"/>
              <a:t>/18</a:t>
            </a:r>
            <a:endParaRPr lang="en-US" b="1" dirty="0"/>
          </a:p>
        </p:txBody>
      </p:sp>
      <p:pic>
        <p:nvPicPr>
          <p:cNvPr id="4" name="Picture 3">
            <a:extLst>
              <a:ext uri="{FF2B5EF4-FFF2-40B4-BE49-F238E27FC236}">
                <a16:creationId xmlns:a16="http://schemas.microsoft.com/office/drawing/2014/main" id="{C6F54733-5219-9524-6BC1-5D575C726A41}"/>
              </a:ext>
            </a:extLst>
          </p:cNvPr>
          <p:cNvPicPr>
            <a:picLocks noChangeAspect="1"/>
          </p:cNvPicPr>
          <p:nvPr/>
        </p:nvPicPr>
        <p:blipFill>
          <a:blip r:embed="rId2"/>
          <a:stretch>
            <a:fillRect/>
          </a:stretch>
        </p:blipFill>
        <p:spPr>
          <a:xfrm>
            <a:off x="2665341" y="1619632"/>
            <a:ext cx="7945640" cy="3881281"/>
          </a:xfrm>
          <a:prstGeom prst="rect">
            <a:avLst/>
          </a:prstGeom>
        </p:spPr>
      </p:pic>
    </p:spTree>
    <p:extLst>
      <p:ext uri="{BB962C8B-B14F-4D97-AF65-F5344CB8AC3E}">
        <p14:creationId xmlns:p14="http://schemas.microsoft.com/office/powerpoint/2010/main" val="3661144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Results</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16</a:t>
            </a:fld>
            <a:r>
              <a:rPr lang="en-US" sz="1400" b="1" dirty="0"/>
              <a:t>/18</a:t>
            </a:r>
            <a:endParaRPr lang="en-US" b="1" dirty="0"/>
          </a:p>
        </p:txBody>
      </p:sp>
      <p:pic>
        <p:nvPicPr>
          <p:cNvPr id="5122" name="Picture 2">
            <a:extLst>
              <a:ext uri="{FF2B5EF4-FFF2-40B4-BE49-F238E27FC236}">
                <a16:creationId xmlns:a16="http://schemas.microsoft.com/office/drawing/2014/main" id="{EE316D32-D770-3FBD-9A3E-F109B8E2E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966" y="1062880"/>
            <a:ext cx="5836639" cy="503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Discussion and Future Works</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17</a:t>
            </a:fld>
            <a:r>
              <a:rPr lang="en-US" sz="1400" b="1" dirty="0"/>
              <a:t>/18</a:t>
            </a:r>
            <a:endParaRPr lang="en-US" b="1" dirty="0"/>
          </a:p>
        </p:txBody>
      </p:sp>
      <p:sp>
        <p:nvSpPr>
          <p:cNvPr id="2" name="TextBox 1">
            <a:extLst>
              <a:ext uri="{FF2B5EF4-FFF2-40B4-BE49-F238E27FC236}">
                <a16:creationId xmlns:a16="http://schemas.microsoft.com/office/drawing/2014/main" id="{29A1FC3F-9E96-C7D3-D48A-5B6937ED208A}"/>
              </a:ext>
            </a:extLst>
          </p:cNvPr>
          <p:cNvSpPr txBox="1"/>
          <p:nvPr/>
        </p:nvSpPr>
        <p:spPr>
          <a:xfrm>
            <a:off x="1498600" y="1320800"/>
            <a:ext cx="10591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Better results can be obtained by integrating geometric features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Domain knowledge can be used to pick one final material candidate from a set of predictions</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The current approach may be expensive computationally and simpler solutions may be evaluated. </a:t>
            </a:r>
          </a:p>
        </p:txBody>
      </p:sp>
    </p:spTree>
    <p:extLst>
      <p:ext uri="{BB962C8B-B14F-4D97-AF65-F5344CB8AC3E}">
        <p14:creationId xmlns:p14="http://schemas.microsoft.com/office/powerpoint/2010/main" val="250811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p:txBody>
          <a:bodyPr>
            <a:normAutofit/>
          </a:bodyPr>
          <a:lstStyle/>
          <a:p>
            <a:r>
              <a:rPr lang="en-US" sz="3600" dirty="0"/>
              <a:t>Q/A</a:t>
            </a:r>
          </a:p>
        </p:txBody>
      </p:sp>
      <p:sp>
        <p:nvSpPr>
          <p:cNvPr id="4" name="TextBox 3">
            <a:extLst>
              <a:ext uri="{FF2B5EF4-FFF2-40B4-BE49-F238E27FC236}">
                <a16:creationId xmlns:a16="http://schemas.microsoft.com/office/drawing/2014/main" id="{533B4B29-9C8B-8267-63B9-8511252D1A99}"/>
              </a:ext>
            </a:extLst>
          </p:cNvPr>
          <p:cNvSpPr txBox="1"/>
          <p:nvPr/>
        </p:nvSpPr>
        <p:spPr>
          <a:xfrm>
            <a:off x="838201" y="2500047"/>
            <a:ext cx="11101388" cy="646331"/>
          </a:xfrm>
          <a:prstGeom prst="rect">
            <a:avLst/>
          </a:prstGeom>
          <a:noFill/>
        </p:spPr>
        <p:txBody>
          <a:bodyPr wrap="square" rtlCol="0">
            <a:spAutoFit/>
          </a:bodyPr>
          <a:lstStyle/>
          <a:p>
            <a:pPr algn="ctr"/>
            <a:r>
              <a:rPr lang="en-US" sz="3600" b="1" dirty="0">
                <a:latin typeface="Garamond" panose="02020404030301010803" pitchFamily="18" charset="0"/>
              </a:rPr>
              <a:t>Thanks for your kind attention! </a:t>
            </a:r>
            <a:endParaRPr lang="en-CA" sz="3600" b="1" dirty="0">
              <a:latin typeface="Garamond" panose="02020404030301010803" pitchFamily="18" charset="0"/>
            </a:endParaRPr>
          </a:p>
        </p:txBody>
      </p:sp>
      <p:sp>
        <p:nvSpPr>
          <p:cNvPr id="5" name="TextBox 4">
            <a:extLst>
              <a:ext uri="{FF2B5EF4-FFF2-40B4-BE49-F238E27FC236}">
                <a16:creationId xmlns:a16="http://schemas.microsoft.com/office/drawing/2014/main" id="{ABC35453-3663-DA23-BCC6-59D542467940}"/>
              </a:ext>
            </a:extLst>
          </p:cNvPr>
          <p:cNvSpPr txBox="1"/>
          <p:nvPr/>
        </p:nvSpPr>
        <p:spPr>
          <a:xfrm>
            <a:off x="4738680" y="2801394"/>
            <a:ext cx="3300431" cy="646331"/>
          </a:xfrm>
          <a:prstGeom prst="rect">
            <a:avLst/>
          </a:prstGeom>
          <a:noFill/>
        </p:spPr>
        <p:txBody>
          <a:bodyPr wrap="square" rtlCol="0">
            <a:spAutoFit/>
          </a:bodyPr>
          <a:lstStyle/>
          <a:p>
            <a:pPr algn="ctr"/>
            <a:endParaRPr lang="en-CA" b="1" dirty="0">
              <a:latin typeface="Garamond" panose="02020404030301010803" pitchFamily="18" charset="0"/>
            </a:endParaRPr>
          </a:p>
          <a:p>
            <a:pPr algn="ctr"/>
            <a:r>
              <a:rPr lang="en-CA" b="1" dirty="0">
                <a:latin typeface="Garamond" panose="02020404030301010803" pitchFamily="18" charset="0"/>
              </a:rPr>
              <a:t>mutahar.safdar@mail.mcgill.ca</a:t>
            </a:r>
          </a:p>
        </p:txBody>
      </p:sp>
      <p:sp>
        <p:nvSpPr>
          <p:cNvPr id="6" name="Slide Number Placeholder 4">
            <a:extLst>
              <a:ext uri="{FF2B5EF4-FFF2-40B4-BE49-F238E27FC236}">
                <a16:creationId xmlns:a16="http://schemas.microsoft.com/office/drawing/2014/main" id="{29419FA2-2F3F-C53A-4896-33DA2CB081BE}"/>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18</a:t>
            </a:fld>
            <a:r>
              <a:rPr lang="en-US" sz="1400" b="1" dirty="0"/>
              <a:t>/18</a:t>
            </a:r>
            <a:endParaRPr lang="en-US" b="1" dirty="0"/>
          </a:p>
        </p:txBody>
      </p:sp>
    </p:spTree>
    <p:extLst>
      <p:ext uri="{BB962C8B-B14F-4D97-AF65-F5344CB8AC3E}">
        <p14:creationId xmlns:p14="http://schemas.microsoft.com/office/powerpoint/2010/main" val="104411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BAAF89-E1F7-47C9-8988-3760FC9C2122}"/>
              </a:ext>
            </a:extLst>
          </p:cNvPr>
          <p:cNvSpPr>
            <a:spLocks noGrp="1"/>
          </p:cNvSpPr>
          <p:nvPr>
            <p:ph type="subTitle" idx="1"/>
          </p:nvPr>
        </p:nvSpPr>
        <p:spPr>
          <a:xfrm>
            <a:off x="1385046" y="1875814"/>
            <a:ext cx="10668000" cy="2556485"/>
          </a:xfrm>
        </p:spPr>
        <p:txBody>
          <a:bodyPr>
            <a:normAutofit lnSpcReduction="10000"/>
          </a:bodyPr>
          <a:lstStyle/>
          <a:p>
            <a:r>
              <a:rPr lang="en-US" dirty="0"/>
              <a:t>Team: ADML Mavericks</a:t>
            </a:r>
          </a:p>
          <a:p>
            <a:r>
              <a:rPr lang="en-US" dirty="0"/>
              <a:t>Team Members: Mutahar Safdar, Jiarui Xie</a:t>
            </a:r>
          </a:p>
          <a:p>
            <a:endParaRPr lang="en-US" dirty="0"/>
          </a:p>
          <a:p>
            <a:endParaRPr lang="en-US" dirty="0"/>
          </a:p>
          <a:p>
            <a:r>
              <a:rPr lang="en-US" dirty="0"/>
              <a:t>2023 IDETC Hackathon</a:t>
            </a:r>
          </a:p>
          <a:p>
            <a:r>
              <a:rPr lang="en-US" dirty="0"/>
              <a:t>20-08-2023</a:t>
            </a:r>
          </a:p>
        </p:txBody>
      </p:sp>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Automating Material Selection for Product Design</a:t>
            </a:r>
          </a:p>
        </p:txBody>
      </p:sp>
      <p:pic>
        <p:nvPicPr>
          <p:cNvPr id="4" name="Picture 3">
            <a:extLst>
              <a:ext uri="{FF2B5EF4-FFF2-40B4-BE49-F238E27FC236}">
                <a16:creationId xmlns:a16="http://schemas.microsoft.com/office/drawing/2014/main" id="{ACD64D0B-75E1-BC84-3C4B-52426D96B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2684" y="4603587"/>
            <a:ext cx="2252724" cy="527638"/>
          </a:xfrm>
          <a:prstGeom prst="rect">
            <a:avLst/>
          </a:prstGeom>
        </p:spPr>
      </p:pic>
      <p:pic>
        <p:nvPicPr>
          <p:cNvPr id="5" name="Picture 4">
            <a:extLst>
              <a:ext uri="{FF2B5EF4-FFF2-40B4-BE49-F238E27FC236}">
                <a16:creationId xmlns:a16="http://schemas.microsoft.com/office/drawing/2014/main" id="{AD470772-D36B-0E54-EBA0-6EC848EF2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369" y="5399555"/>
            <a:ext cx="2626308" cy="585483"/>
          </a:xfrm>
          <a:prstGeom prst="rect">
            <a:avLst/>
          </a:prstGeom>
        </p:spPr>
      </p:pic>
    </p:spTree>
    <p:extLst>
      <p:ext uri="{BB962C8B-B14F-4D97-AF65-F5344CB8AC3E}">
        <p14:creationId xmlns:p14="http://schemas.microsoft.com/office/powerpoint/2010/main" val="166382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Outline</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3</a:t>
            </a:fld>
            <a:r>
              <a:rPr lang="en-US" sz="1400" b="1" dirty="0"/>
              <a:t>/18</a:t>
            </a:r>
            <a:endParaRPr lang="en-US" b="1" dirty="0"/>
          </a:p>
        </p:txBody>
      </p:sp>
      <p:sp>
        <p:nvSpPr>
          <p:cNvPr id="10" name="Content Placeholder 2">
            <a:extLst>
              <a:ext uri="{FF2B5EF4-FFF2-40B4-BE49-F238E27FC236}">
                <a16:creationId xmlns:a16="http://schemas.microsoft.com/office/drawing/2014/main" id="{2FE994E8-A49A-98FE-55AA-416219A2DEF8}"/>
              </a:ext>
            </a:extLst>
          </p:cNvPr>
          <p:cNvSpPr txBox="1">
            <a:spLocks/>
          </p:cNvSpPr>
          <p:nvPr/>
        </p:nvSpPr>
        <p:spPr>
          <a:xfrm>
            <a:off x="1385046" y="1270001"/>
            <a:ext cx="10718054" cy="490220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b="1" dirty="0"/>
              <a:t>Introduction </a:t>
            </a:r>
          </a:p>
          <a:p>
            <a:pPr lvl="1" algn="l"/>
            <a:r>
              <a:rPr lang="en-CA" dirty="0"/>
              <a:t>Problem Statement</a:t>
            </a:r>
          </a:p>
          <a:p>
            <a:pPr lvl="1" algn="l"/>
            <a:r>
              <a:rPr lang="en-CA" dirty="0"/>
              <a:t>Dataset</a:t>
            </a:r>
          </a:p>
          <a:p>
            <a:pPr algn="l"/>
            <a:r>
              <a:rPr lang="en-CA" b="1" dirty="0"/>
              <a:t>Methodology</a:t>
            </a:r>
          </a:p>
          <a:p>
            <a:pPr lvl="1" algn="l"/>
            <a:r>
              <a:rPr lang="en-CA" dirty="0"/>
              <a:t>Overall Framework</a:t>
            </a:r>
          </a:p>
          <a:p>
            <a:pPr lvl="1" algn="l"/>
            <a:r>
              <a:rPr lang="en-CA" dirty="0"/>
              <a:t>Textual Design Features</a:t>
            </a:r>
          </a:p>
          <a:p>
            <a:pPr lvl="1" algn="l"/>
            <a:r>
              <a:rPr lang="en-CA" dirty="0"/>
              <a:t>Numeric Design Features</a:t>
            </a:r>
          </a:p>
          <a:p>
            <a:pPr lvl="1" algn="l"/>
            <a:r>
              <a:rPr lang="en-CA" dirty="0"/>
              <a:t>Graphic Design Features </a:t>
            </a:r>
          </a:p>
          <a:p>
            <a:pPr lvl="1" algn="l"/>
            <a:r>
              <a:rPr lang="en-CA" dirty="0"/>
              <a:t>3D Design Features </a:t>
            </a:r>
          </a:p>
          <a:p>
            <a:pPr lvl="1" algn="l"/>
            <a:r>
              <a:rPr lang="en-CA" dirty="0"/>
              <a:t>Feature Fusion</a:t>
            </a:r>
          </a:p>
          <a:p>
            <a:pPr lvl="1" algn="l"/>
            <a:r>
              <a:rPr lang="en-CA" dirty="0"/>
              <a:t>Integrating Rule-based selection with feature-based predictions</a:t>
            </a:r>
          </a:p>
          <a:p>
            <a:pPr algn="l"/>
            <a:r>
              <a:rPr lang="en-CA" b="1" dirty="0"/>
              <a:t>Results</a:t>
            </a:r>
          </a:p>
          <a:p>
            <a:pPr algn="l"/>
            <a:r>
              <a:rPr lang="en-CA" dirty="0"/>
              <a:t>         </a:t>
            </a:r>
            <a:r>
              <a:rPr lang="en-CA" sz="2000" dirty="0"/>
              <a:t>Tree-based Ensemble for Multi-Class classification</a:t>
            </a:r>
          </a:p>
          <a:p>
            <a:pPr algn="l"/>
            <a:r>
              <a:rPr lang="en-CA" b="1" dirty="0"/>
              <a:t>Discussion and Future Works</a:t>
            </a:r>
          </a:p>
          <a:p>
            <a:pPr algn="l"/>
            <a:r>
              <a:rPr lang="en-CA" b="1" dirty="0"/>
              <a:t>        </a:t>
            </a:r>
            <a:r>
              <a:rPr lang="en-CA" sz="2000" dirty="0"/>
              <a:t>Challenges</a:t>
            </a:r>
          </a:p>
          <a:p>
            <a:pPr algn="l"/>
            <a:r>
              <a:rPr lang="en-CA" sz="2000" dirty="0"/>
              <a:t>         Future Works</a:t>
            </a:r>
          </a:p>
        </p:txBody>
      </p:sp>
    </p:spTree>
    <p:extLst>
      <p:ext uri="{BB962C8B-B14F-4D97-AF65-F5344CB8AC3E}">
        <p14:creationId xmlns:p14="http://schemas.microsoft.com/office/powerpoint/2010/main" val="143276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Introduction: problem statement</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4</a:t>
            </a:fld>
            <a:r>
              <a:rPr lang="en-US" sz="1400" b="1" dirty="0"/>
              <a:t>/18</a:t>
            </a:r>
            <a:endParaRPr lang="en-US" b="1" dirty="0"/>
          </a:p>
        </p:txBody>
      </p:sp>
      <p:sp>
        <p:nvSpPr>
          <p:cNvPr id="2" name="TextBox 1">
            <a:extLst>
              <a:ext uri="{FF2B5EF4-FFF2-40B4-BE49-F238E27FC236}">
                <a16:creationId xmlns:a16="http://schemas.microsoft.com/office/drawing/2014/main" id="{0BCC35DF-86EC-4E05-9BBE-EF490183798C}"/>
              </a:ext>
            </a:extLst>
          </p:cNvPr>
          <p:cNvSpPr txBox="1"/>
          <p:nvPr/>
        </p:nvSpPr>
        <p:spPr>
          <a:xfrm>
            <a:off x="1498600" y="1320800"/>
            <a:ext cx="10464800" cy="646331"/>
          </a:xfrm>
          <a:prstGeom prst="rect">
            <a:avLst/>
          </a:prstGeom>
          <a:noFill/>
        </p:spPr>
        <p:txBody>
          <a:bodyPr wrap="square" rtlCol="0">
            <a:spAutoFit/>
          </a:bodyPr>
          <a:lstStyle/>
          <a:p>
            <a:r>
              <a:rPr lang="en-US" sz="1800" i="0" u="none" strike="noStrike" baseline="0" dirty="0">
                <a:solidFill>
                  <a:srgbClr val="000000"/>
                </a:solidFill>
                <a:latin typeface="Calibri" panose="020F0502020204030204" pitchFamily="34" charset="0"/>
              </a:rPr>
              <a:t>In this challenge, our task is to come up with an open-ended solution to identify an appropriate material for a set of parts, based on their CAD geometries and assembly context.</a:t>
            </a:r>
            <a:endParaRPr lang="en-CA" dirty="0"/>
          </a:p>
        </p:txBody>
      </p:sp>
      <p:pic>
        <p:nvPicPr>
          <p:cNvPr id="5" name="Picture 4">
            <a:extLst>
              <a:ext uri="{FF2B5EF4-FFF2-40B4-BE49-F238E27FC236}">
                <a16:creationId xmlns:a16="http://schemas.microsoft.com/office/drawing/2014/main" id="{0D7E0999-2C0D-722A-01CA-53477E8C72E3}"/>
              </a:ext>
            </a:extLst>
          </p:cNvPr>
          <p:cNvPicPr>
            <a:picLocks noChangeAspect="1"/>
          </p:cNvPicPr>
          <p:nvPr/>
        </p:nvPicPr>
        <p:blipFill>
          <a:blip r:embed="rId2"/>
          <a:stretch>
            <a:fillRect/>
          </a:stretch>
        </p:blipFill>
        <p:spPr>
          <a:xfrm>
            <a:off x="5888664" y="3192468"/>
            <a:ext cx="6201736" cy="1698402"/>
          </a:xfrm>
          <a:prstGeom prst="rect">
            <a:avLst/>
          </a:prstGeom>
        </p:spPr>
      </p:pic>
      <p:pic>
        <p:nvPicPr>
          <p:cNvPr id="8" name="Picture 7">
            <a:extLst>
              <a:ext uri="{FF2B5EF4-FFF2-40B4-BE49-F238E27FC236}">
                <a16:creationId xmlns:a16="http://schemas.microsoft.com/office/drawing/2014/main" id="{A463CD7A-E80E-C858-CB66-2E94592FA103}"/>
              </a:ext>
            </a:extLst>
          </p:cNvPr>
          <p:cNvPicPr>
            <a:picLocks noChangeAspect="1"/>
          </p:cNvPicPr>
          <p:nvPr/>
        </p:nvPicPr>
        <p:blipFill>
          <a:blip r:embed="rId3"/>
          <a:stretch>
            <a:fillRect/>
          </a:stretch>
        </p:blipFill>
        <p:spPr>
          <a:xfrm>
            <a:off x="1385046" y="2473174"/>
            <a:ext cx="3847541" cy="3300159"/>
          </a:xfrm>
          <a:prstGeom prst="rect">
            <a:avLst/>
          </a:prstGeom>
        </p:spPr>
      </p:pic>
    </p:spTree>
    <p:extLst>
      <p:ext uri="{BB962C8B-B14F-4D97-AF65-F5344CB8AC3E}">
        <p14:creationId xmlns:p14="http://schemas.microsoft.com/office/powerpoint/2010/main" val="387610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Introduction: dataset</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5</a:t>
            </a:fld>
            <a:r>
              <a:rPr lang="en-US" sz="1400" b="1" dirty="0"/>
              <a:t>/18</a:t>
            </a:r>
            <a:endParaRPr lang="en-US" b="1" dirty="0"/>
          </a:p>
        </p:txBody>
      </p:sp>
      <p:sp>
        <p:nvSpPr>
          <p:cNvPr id="2" name="TextBox 1">
            <a:extLst>
              <a:ext uri="{FF2B5EF4-FFF2-40B4-BE49-F238E27FC236}">
                <a16:creationId xmlns:a16="http://schemas.microsoft.com/office/drawing/2014/main" id="{0BCC35DF-86EC-4E05-9BBE-EF490183798C}"/>
              </a:ext>
            </a:extLst>
          </p:cNvPr>
          <p:cNvSpPr txBox="1"/>
          <p:nvPr/>
        </p:nvSpPr>
        <p:spPr>
          <a:xfrm>
            <a:off x="1498600" y="1320800"/>
            <a:ext cx="10591800" cy="1477328"/>
          </a:xfrm>
          <a:prstGeom prst="rect">
            <a:avLst/>
          </a:prstGeom>
          <a:noFill/>
        </p:spPr>
        <p:txBody>
          <a:bodyPr wrap="square" rtlCol="0">
            <a:spAutoFit/>
          </a:bodyPr>
          <a:lstStyle/>
          <a:p>
            <a:r>
              <a:rPr lang="en-US" sz="1800" i="0" u="none" strike="noStrike" baseline="0" dirty="0">
                <a:solidFill>
                  <a:srgbClr val="000000"/>
                </a:solidFill>
                <a:latin typeface="Calibri" panose="020F0502020204030204" pitchFamily="34" charset="0"/>
              </a:rPr>
              <a:t>The challenge is based on Fusion 360 Gallery dataset. To support this challenge, we are provided with a dataset of 6346 assemblies with a total of 131,403 parts, each of which has a material label (10 of those assemblies will be kept for the test set). Although the design goals or constraints that the designer was accounting for while creating these assemblies were not clear, these material labels in this dataset can be treated as ‘ground truth’ labels.</a:t>
            </a:r>
            <a:endParaRPr lang="en-CA" dirty="0"/>
          </a:p>
        </p:txBody>
      </p:sp>
      <p:pic>
        <p:nvPicPr>
          <p:cNvPr id="7" name="Picture 6">
            <a:extLst>
              <a:ext uri="{FF2B5EF4-FFF2-40B4-BE49-F238E27FC236}">
                <a16:creationId xmlns:a16="http://schemas.microsoft.com/office/drawing/2014/main" id="{DABBAB81-F5E9-E821-9AFE-C5B0301B8397}"/>
              </a:ext>
            </a:extLst>
          </p:cNvPr>
          <p:cNvPicPr>
            <a:picLocks noChangeAspect="1"/>
          </p:cNvPicPr>
          <p:nvPr/>
        </p:nvPicPr>
        <p:blipFill>
          <a:blip r:embed="rId2"/>
          <a:stretch>
            <a:fillRect/>
          </a:stretch>
        </p:blipFill>
        <p:spPr>
          <a:xfrm>
            <a:off x="1913745" y="2869740"/>
            <a:ext cx="9749556" cy="3120532"/>
          </a:xfrm>
          <a:prstGeom prst="rect">
            <a:avLst/>
          </a:prstGeom>
        </p:spPr>
      </p:pic>
      <p:sp>
        <p:nvSpPr>
          <p:cNvPr id="10" name="TextBox 9">
            <a:extLst>
              <a:ext uri="{FF2B5EF4-FFF2-40B4-BE49-F238E27FC236}">
                <a16:creationId xmlns:a16="http://schemas.microsoft.com/office/drawing/2014/main" id="{376FA910-14D5-CD5F-9FBA-B6CBE82A9001}"/>
              </a:ext>
            </a:extLst>
          </p:cNvPr>
          <p:cNvSpPr txBox="1"/>
          <p:nvPr/>
        </p:nvSpPr>
        <p:spPr>
          <a:xfrm>
            <a:off x="4072310" y="6011544"/>
            <a:ext cx="5432425" cy="369332"/>
          </a:xfrm>
          <a:prstGeom prst="rect">
            <a:avLst/>
          </a:prstGeom>
          <a:noFill/>
        </p:spPr>
        <p:txBody>
          <a:bodyPr wrap="square">
            <a:spAutoFit/>
          </a:bodyPr>
          <a:lstStyle/>
          <a:p>
            <a:r>
              <a:rPr lang="en-CA" dirty="0"/>
              <a:t>https://paperswithcode.com/dataset/fusion-360-gallery</a:t>
            </a:r>
          </a:p>
        </p:txBody>
      </p:sp>
    </p:spTree>
    <p:extLst>
      <p:ext uri="{BB962C8B-B14F-4D97-AF65-F5344CB8AC3E}">
        <p14:creationId xmlns:p14="http://schemas.microsoft.com/office/powerpoint/2010/main" val="107308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Introduction: dataset</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6</a:t>
            </a:fld>
            <a:r>
              <a:rPr lang="en-US" sz="1400" b="1" dirty="0"/>
              <a:t>/18</a:t>
            </a:r>
            <a:endParaRPr lang="en-US" b="1" dirty="0"/>
          </a:p>
        </p:txBody>
      </p:sp>
      <p:sp>
        <p:nvSpPr>
          <p:cNvPr id="4" name="TextBox 3">
            <a:extLst>
              <a:ext uri="{FF2B5EF4-FFF2-40B4-BE49-F238E27FC236}">
                <a16:creationId xmlns:a16="http://schemas.microsoft.com/office/drawing/2014/main" id="{8B5886AB-3FCC-41D3-8096-7AB21EBE4449}"/>
              </a:ext>
            </a:extLst>
          </p:cNvPr>
          <p:cNvSpPr txBox="1"/>
          <p:nvPr/>
        </p:nvSpPr>
        <p:spPr>
          <a:xfrm rot="5400000">
            <a:off x="1782091" y="3084879"/>
            <a:ext cx="2872635" cy="369332"/>
          </a:xfrm>
          <a:prstGeom prst="rect">
            <a:avLst/>
          </a:prstGeom>
          <a:noFill/>
        </p:spPr>
        <p:txBody>
          <a:bodyPr wrap="square" rtlCol="0">
            <a:spAutoFit/>
          </a:bodyPr>
          <a:lstStyle/>
          <a:p>
            <a:r>
              <a:rPr lang="en-CA" dirty="0"/>
              <a:t>----------------------------</a:t>
            </a:r>
          </a:p>
        </p:txBody>
      </p:sp>
      <p:sp>
        <p:nvSpPr>
          <p:cNvPr id="5" name="TextBox 4">
            <a:extLst>
              <a:ext uri="{FF2B5EF4-FFF2-40B4-BE49-F238E27FC236}">
                <a16:creationId xmlns:a16="http://schemas.microsoft.com/office/drawing/2014/main" id="{7FB22305-666E-CFF7-B58C-BA834F666156}"/>
              </a:ext>
            </a:extLst>
          </p:cNvPr>
          <p:cNvSpPr txBox="1"/>
          <p:nvPr/>
        </p:nvSpPr>
        <p:spPr>
          <a:xfrm>
            <a:off x="1583702" y="1570702"/>
            <a:ext cx="5388598" cy="369332"/>
          </a:xfrm>
          <a:prstGeom prst="rect">
            <a:avLst/>
          </a:prstGeom>
          <a:noFill/>
        </p:spPr>
        <p:txBody>
          <a:bodyPr wrap="square" rtlCol="0">
            <a:spAutoFit/>
          </a:bodyPr>
          <a:lstStyle/>
          <a:p>
            <a:r>
              <a:rPr lang="en-CA" b="1" i="1" dirty="0"/>
              <a:t>Fusion 360 Gallery Dataset Train (6336 Assemblies)</a:t>
            </a:r>
            <a:r>
              <a:rPr lang="en-CA" dirty="0"/>
              <a:t>:</a:t>
            </a:r>
          </a:p>
        </p:txBody>
      </p:sp>
      <p:sp>
        <p:nvSpPr>
          <p:cNvPr id="8" name="TextBox 7">
            <a:extLst>
              <a:ext uri="{FF2B5EF4-FFF2-40B4-BE49-F238E27FC236}">
                <a16:creationId xmlns:a16="http://schemas.microsoft.com/office/drawing/2014/main" id="{FBB003A4-6A78-9852-A06D-AFE8DECA1D2F}"/>
              </a:ext>
            </a:extLst>
          </p:cNvPr>
          <p:cNvSpPr txBox="1"/>
          <p:nvPr/>
        </p:nvSpPr>
        <p:spPr>
          <a:xfrm>
            <a:off x="3140065" y="1893868"/>
            <a:ext cx="923331" cy="369332"/>
          </a:xfrm>
          <a:prstGeom prst="rect">
            <a:avLst/>
          </a:prstGeom>
          <a:noFill/>
        </p:spPr>
        <p:txBody>
          <a:bodyPr wrap="square" rtlCol="0">
            <a:spAutoFit/>
          </a:bodyPr>
          <a:lstStyle/>
          <a:p>
            <a:r>
              <a:rPr lang="en-CA" dirty="0"/>
              <a:t>----------</a:t>
            </a:r>
          </a:p>
        </p:txBody>
      </p:sp>
      <p:sp>
        <p:nvSpPr>
          <p:cNvPr id="9" name="TextBox 8">
            <a:extLst>
              <a:ext uri="{FF2B5EF4-FFF2-40B4-BE49-F238E27FC236}">
                <a16:creationId xmlns:a16="http://schemas.microsoft.com/office/drawing/2014/main" id="{5095C530-433B-4FB1-0589-53628E636F10}"/>
              </a:ext>
            </a:extLst>
          </p:cNvPr>
          <p:cNvSpPr txBox="1"/>
          <p:nvPr/>
        </p:nvSpPr>
        <p:spPr>
          <a:xfrm>
            <a:off x="3140064" y="2244317"/>
            <a:ext cx="923331" cy="369332"/>
          </a:xfrm>
          <a:prstGeom prst="rect">
            <a:avLst/>
          </a:prstGeom>
          <a:noFill/>
        </p:spPr>
        <p:txBody>
          <a:bodyPr wrap="square" rtlCol="0">
            <a:spAutoFit/>
          </a:bodyPr>
          <a:lstStyle/>
          <a:p>
            <a:r>
              <a:rPr lang="en-CA" dirty="0"/>
              <a:t>----------</a:t>
            </a:r>
          </a:p>
        </p:txBody>
      </p:sp>
      <p:sp>
        <p:nvSpPr>
          <p:cNvPr id="11" name="TextBox 10">
            <a:extLst>
              <a:ext uri="{FF2B5EF4-FFF2-40B4-BE49-F238E27FC236}">
                <a16:creationId xmlns:a16="http://schemas.microsoft.com/office/drawing/2014/main" id="{D3D22F8D-F834-95ED-6FDC-6B0EAD08C11E}"/>
              </a:ext>
            </a:extLst>
          </p:cNvPr>
          <p:cNvSpPr txBox="1"/>
          <p:nvPr/>
        </p:nvSpPr>
        <p:spPr>
          <a:xfrm>
            <a:off x="3140063" y="2594766"/>
            <a:ext cx="923331" cy="369332"/>
          </a:xfrm>
          <a:prstGeom prst="rect">
            <a:avLst/>
          </a:prstGeom>
          <a:noFill/>
        </p:spPr>
        <p:txBody>
          <a:bodyPr wrap="square" rtlCol="0">
            <a:spAutoFit/>
          </a:bodyPr>
          <a:lstStyle/>
          <a:p>
            <a:r>
              <a:rPr lang="en-CA" dirty="0"/>
              <a:t>----------</a:t>
            </a:r>
          </a:p>
        </p:txBody>
      </p:sp>
      <p:sp>
        <p:nvSpPr>
          <p:cNvPr id="12" name="TextBox 11">
            <a:extLst>
              <a:ext uri="{FF2B5EF4-FFF2-40B4-BE49-F238E27FC236}">
                <a16:creationId xmlns:a16="http://schemas.microsoft.com/office/drawing/2014/main" id="{348A4512-0664-1F4D-6274-A4E094231742}"/>
              </a:ext>
            </a:extLst>
          </p:cNvPr>
          <p:cNvSpPr txBox="1"/>
          <p:nvPr/>
        </p:nvSpPr>
        <p:spPr>
          <a:xfrm>
            <a:off x="3140064" y="2945215"/>
            <a:ext cx="923331" cy="369332"/>
          </a:xfrm>
          <a:prstGeom prst="rect">
            <a:avLst/>
          </a:prstGeom>
          <a:noFill/>
        </p:spPr>
        <p:txBody>
          <a:bodyPr wrap="square" rtlCol="0">
            <a:spAutoFit/>
          </a:bodyPr>
          <a:lstStyle/>
          <a:p>
            <a:r>
              <a:rPr lang="en-CA" dirty="0"/>
              <a:t>----------</a:t>
            </a:r>
          </a:p>
        </p:txBody>
      </p:sp>
      <p:sp>
        <p:nvSpPr>
          <p:cNvPr id="13" name="TextBox 12">
            <a:extLst>
              <a:ext uri="{FF2B5EF4-FFF2-40B4-BE49-F238E27FC236}">
                <a16:creationId xmlns:a16="http://schemas.microsoft.com/office/drawing/2014/main" id="{D3B465CB-FAF3-C085-B6A7-3DF5BFA079FD}"/>
              </a:ext>
            </a:extLst>
          </p:cNvPr>
          <p:cNvSpPr txBox="1"/>
          <p:nvPr/>
        </p:nvSpPr>
        <p:spPr>
          <a:xfrm>
            <a:off x="3140065" y="3295664"/>
            <a:ext cx="923331" cy="369332"/>
          </a:xfrm>
          <a:prstGeom prst="rect">
            <a:avLst/>
          </a:prstGeom>
          <a:noFill/>
        </p:spPr>
        <p:txBody>
          <a:bodyPr wrap="square" rtlCol="0">
            <a:spAutoFit/>
          </a:bodyPr>
          <a:lstStyle/>
          <a:p>
            <a:r>
              <a:rPr lang="en-CA" dirty="0"/>
              <a:t>----------</a:t>
            </a:r>
          </a:p>
        </p:txBody>
      </p:sp>
      <p:sp>
        <p:nvSpPr>
          <p:cNvPr id="14" name="TextBox 13">
            <a:extLst>
              <a:ext uri="{FF2B5EF4-FFF2-40B4-BE49-F238E27FC236}">
                <a16:creationId xmlns:a16="http://schemas.microsoft.com/office/drawing/2014/main" id="{4EEC5972-CF4A-D994-4980-984A3B0D3F3E}"/>
              </a:ext>
            </a:extLst>
          </p:cNvPr>
          <p:cNvSpPr txBox="1"/>
          <p:nvPr/>
        </p:nvSpPr>
        <p:spPr>
          <a:xfrm>
            <a:off x="3140065" y="3646111"/>
            <a:ext cx="923331" cy="369332"/>
          </a:xfrm>
          <a:prstGeom prst="rect">
            <a:avLst/>
          </a:prstGeom>
          <a:noFill/>
        </p:spPr>
        <p:txBody>
          <a:bodyPr wrap="square" rtlCol="0">
            <a:spAutoFit/>
          </a:bodyPr>
          <a:lstStyle/>
          <a:p>
            <a:r>
              <a:rPr lang="en-CA" dirty="0"/>
              <a:t>----------</a:t>
            </a:r>
          </a:p>
        </p:txBody>
      </p:sp>
      <p:sp>
        <p:nvSpPr>
          <p:cNvPr id="15" name="TextBox 14">
            <a:extLst>
              <a:ext uri="{FF2B5EF4-FFF2-40B4-BE49-F238E27FC236}">
                <a16:creationId xmlns:a16="http://schemas.microsoft.com/office/drawing/2014/main" id="{21F989CA-80F5-52FC-B126-BB98AA35E549}"/>
              </a:ext>
            </a:extLst>
          </p:cNvPr>
          <p:cNvSpPr txBox="1"/>
          <p:nvPr/>
        </p:nvSpPr>
        <p:spPr>
          <a:xfrm>
            <a:off x="1583702" y="3882471"/>
            <a:ext cx="5515598" cy="369332"/>
          </a:xfrm>
          <a:prstGeom prst="rect">
            <a:avLst/>
          </a:prstGeom>
          <a:noFill/>
        </p:spPr>
        <p:txBody>
          <a:bodyPr wrap="square" rtlCol="0">
            <a:spAutoFit/>
          </a:bodyPr>
          <a:lstStyle/>
          <a:p>
            <a:r>
              <a:rPr lang="en-CA" b="1" i="1" dirty="0"/>
              <a:t>Fusion 360 Gallery Dataset Test (10 Assemblies) </a:t>
            </a:r>
            <a:r>
              <a:rPr lang="en-CA" dirty="0"/>
              <a:t>:</a:t>
            </a:r>
          </a:p>
        </p:txBody>
      </p:sp>
      <p:sp>
        <p:nvSpPr>
          <p:cNvPr id="16" name="TextBox 15">
            <a:extLst>
              <a:ext uri="{FF2B5EF4-FFF2-40B4-BE49-F238E27FC236}">
                <a16:creationId xmlns:a16="http://schemas.microsoft.com/office/drawing/2014/main" id="{AF5F0CF0-AD12-ADEE-D679-78E097CF9E8A}"/>
              </a:ext>
            </a:extLst>
          </p:cNvPr>
          <p:cNvSpPr txBox="1"/>
          <p:nvPr/>
        </p:nvSpPr>
        <p:spPr>
          <a:xfrm>
            <a:off x="3140063" y="4175994"/>
            <a:ext cx="923331" cy="369332"/>
          </a:xfrm>
          <a:prstGeom prst="rect">
            <a:avLst/>
          </a:prstGeom>
          <a:noFill/>
        </p:spPr>
        <p:txBody>
          <a:bodyPr wrap="square" rtlCol="0">
            <a:spAutoFit/>
          </a:bodyPr>
          <a:lstStyle/>
          <a:p>
            <a:r>
              <a:rPr lang="en-CA" dirty="0"/>
              <a:t>----------</a:t>
            </a:r>
          </a:p>
        </p:txBody>
      </p:sp>
      <p:sp>
        <p:nvSpPr>
          <p:cNvPr id="17" name="TextBox 16">
            <a:extLst>
              <a:ext uri="{FF2B5EF4-FFF2-40B4-BE49-F238E27FC236}">
                <a16:creationId xmlns:a16="http://schemas.microsoft.com/office/drawing/2014/main" id="{88BE2467-921E-045E-5646-B72DD43EB8E7}"/>
              </a:ext>
            </a:extLst>
          </p:cNvPr>
          <p:cNvSpPr txBox="1"/>
          <p:nvPr/>
        </p:nvSpPr>
        <p:spPr>
          <a:xfrm>
            <a:off x="3140062" y="4499391"/>
            <a:ext cx="923331" cy="369332"/>
          </a:xfrm>
          <a:prstGeom prst="rect">
            <a:avLst/>
          </a:prstGeom>
          <a:noFill/>
        </p:spPr>
        <p:txBody>
          <a:bodyPr wrap="square" rtlCol="0">
            <a:spAutoFit/>
          </a:bodyPr>
          <a:lstStyle/>
          <a:p>
            <a:r>
              <a:rPr lang="en-CA" dirty="0"/>
              <a:t>----------</a:t>
            </a:r>
          </a:p>
        </p:txBody>
      </p:sp>
      <p:sp>
        <p:nvSpPr>
          <p:cNvPr id="21" name="TextBox 20">
            <a:extLst>
              <a:ext uri="{FF2B5EF4-FFF2-40B4-BE49-F238E27FC236}">
                <a16:creationId xmlns:a16="http://schemas.microsoft.com/office/drawing/2014/main" id="{36CD568E-A7D3-9C4E-84F4-15571DEFEC87}"/>
              </a:ext>
            </a:extLst>
          </p:cNvPr>
          <p:cNvSpPr txBox="1"/>
          <p:nvPr/>
        </p:nvSpPr>
        <p:spPr>
          <a:xfrm>
            <a:off x="3987973" y="1880147"/>
            <a:ext cx="4800954" cy="353943"/>
          </a:xfrm>
          <a:prstGeom prst="rect">
            <a:avLst/>
          </a:prstGeom>
          <a:noFill/>
        </p:spPr>
        <p:txBody>
          <a:bodyPr wrap="square" rtlCol="0">
            <a:spAutoFit/>
          </a:bodyPr>
          <a:lstStyle/>
          <a:p>
            <a:r>
              <a:rPr lang="en-CA" sz="1700" dirty="0"/>
              <a:t>STEP files (Assembly and Part Bodies) </a:t>
            </a:r>
          </a:p>
        </p:txBody>
      </p:sp>
      <p:sp>
        <p:nvSpPr>
          <p:cNvPr id="22" name="TextBox 21">
            <a:extLst>
              <a:ext uri="{FF2B5EF4-FFF2-40B4-BE49-F238E27FC236}">
                <a16:creationId xmlns:a16="http://schemas.microsoft.com/office/drawing/2014/main" id="{A7D2E3F0-405A-4BC6-F88D-8D97239D7D02}"/>
              </a:ext>
            </a:extLst>
          </p:cNvPr>
          <p:cNvSpPr txBox="1"/>
          <p:nvPr/>
        </p:nvSpPr>
        <p:spPr>
          <a:xfrm>
            <a:off x="3987973" y="2236714"/>
            <a:ext cx="4914727" cy="353943"/>
          </a:xfrm>
          <a:prstGeom prst="rect">
            <a:avLst/>
          </a:prstGeom>
          <a:noFill/>
        </p:spPr>
        <p:txBody>
          <a:bodyPr wrap="square" rtlCol="0">
            <a:spAutoFit/>
          </a:bodyPr>
          <a:lstStyle/>
          <a:p>
            <a:r>
              <a:rPr lang="en-CA" sz="1700" dirty="0"/>
              <a:t>SMT Files (Assembly and Part Bodies)</a:t>
            </a:r>
          </a:p>
        </p:txBody>
      </p:sp>
      <p:sp>
        <p:nvSpPr>
          <p:cNvPr id="23" name="TextBox 22">
            <a:extLst>
              <a:ext uri="{FF2B5EF4-FFF2-40B4-BE49-F238E27FC236}">
                <a16:creationId xmlns:a16="http://schemas.microsoft.com/office/drawing/2014/main" id="{A44A42D8-8051-2E65-EE91-13B0BD17781D}"/>
              </a:ext>
            </a:extLst>
          </p:cNvPr>
          <p:cNvSpPr txBox="1"/>
          <p:nvPr/>
        </p:nvSpPr>
        <p:spPr>
          <a:xfrm>
            <a:off x="3987973" y="2593281"/>
            <a:ext cx="5613227" cy="353943"/>
          </a:xfrm>
          <a:prstGeom prst="rect">
            <a:avLst/>
          </a:prstGeom>
          <a:noFill/>
        </p:spPr>
        <p:txBody>
          <a:bodyPr wrap="square" rtlCol="0">
            <a:spAutoFit/>
          </a:bodyPr>
          <a:lstStyle/>
          <a:p>
            <a:r>
              <a:rPr lang="en-CA" sz="1700" dirty="0"/>
              <a:t>OBJ Files (Assembly and Part Bodies) </a:t>
            </a:r>
          </a:p>
        </p:txBody>
      </p:sp>
      <p:sp>
        <p:nvSpPr>
          <p:cNvPr id="24" name="TextBox 23">
            <a:extLst>
              <a:ext uri="{FF2B5EF4-FFF2-40B4-BE49-F238E27FC236}">
                <a16:creationId xmlns:a16="http://schemas.microsoft.com/office/drawing/2014/main" id="{F6B8E336-7F47-C012-E34B-E0FFB709AB2F}"/>
              </a:ext>
            </a:extLst>
          </p:cNvPr>
          <p:cNvSpPr txBox="1"/>
          <p:nvPr/>
        </p:nvSpPr>
        <p:spPr>
          <a:xfrm>
            <a:off x="3987973" y="2949848"/>
            <a:ext cx="6133927" cy="353943"/>
          </a:xfrm>
          <a:prstGeom prst="rect">
            <a:avLst/>
          </a:prstGeom>
          <a:noFill/>
        </p:spPr>
        <p:txBody>
          <a:bodyPr wrap="square" rtlCol="0">
            <a:spAutoFit/>
          </a:bodyPr>
          <a:lstStyle/>
          <a:p>
            <a:r>
              <a:rPr lang="en-CA" sz="1700" dirty="0"/>
              <a:t>Jason File (Mixed Features) </a:t>
            </a:r>
          </a:p>
        </p:txBody>
      </p:sp>
      <p:sp>
        <p:nvSpPr>
          <p:cNvPr id="25" name="TextBox 24">
            <a:extLst>
              <a:ext uri="{FF2B5EF4-FFF2-40B4-BE49-F238E27FC236}">
                <a16:creationId xmlns:a16="http://schemas.microsoft.com/office/drawing/2014/main" id="{CCB3E313-1604-C14E-1BC3-0894A7444A69}"/>
              </a:ext>
            </a:extLst>
          </p:cNvPr>
          <p:cNvSpPr txBox="1"/>
          <p:nvPr/>
        </p:nvSpPr>
        <p:spPr>
          <a:xfrm>
            <a:off x="3987973" y="3306415"/>
            <a:ext cx="3771727" cy="353943"/>
          </a:xfrm>
          <a:prstGeom prst="rect">
            <a:avLst/>
          </a:prstGeom>
          <a:noFill/>
        </p:spPr>
        <p:txBody>
          <a:bodyPr wrap="square" rtlCol="0">
            <a:spAutoFit/>
          </a:bodyPr>
          <a:lstStyle/>
          <a:p>
            <a:r>
              <a:rPr lang="en-CA" sz="1700" dirty="0"/>
              <a:t>PNG Files (Assembly and Part Bodies) </a:t>
            </a:r>
          </a:p>
        </p:txBody>
      </p:sp>
      <p:sp>
        <p:nvSpPr>
          <p:cNvPr id="26" name="TextBox 25">
            <a:extLst>
              <a:ext uri="{FF2B5EF4-FFF2-40B4-BE49-F238E27FC236}">
                <a16:creationId xmlns:a16="http://schemas.microsoft.com/office/drawing/2014/main" id="{E3BCE791-13A1-3B05-D68E-233773973892}"/>
              </a:ext>
            </a:extLst>
          </p:cNvPr>
          <p:cNvSpPr txBox="1"/>
          <p:nvPr/>
        </p:nvSpPr>
        <p:spPr>
          <a:xfrm>
            <a:off x="3987973" y="3662983"/>
            <a:ext cx="5270327" cy="353943"/>
          </a:xfrm>
          <a:prstGeom prst="rect">
            <a:avLst/>
          </a:prstGeom>
          <a:noFill/>
        </p:spPr>
        <p:txBody>
          <a:bodyPr wrap="square" rtlCol="0">
            <a:spAutoFit/>
          </a:bodyPr>
          <a:lstStyle/>
          <a:p>
            <a:r>
              <a:rPr lang="en-CA" sz="1700" dirty="0"/>
              <a:t>AM Concern (</a:t>
            </a:r>
            <a:r>
              <a:rPr lang="en-CA" sz="1700" b="1" dirty="0"/>
              <a:t>AM_C</a:t>
            </a:r>
            <a:r>
              <a:rPr lang="en-CA" sz="1700" dirty="0"/>
              <a:t>): Characteristic of Concern  </a:t>
            </a:r>
          </a:p>
        </p:txBody>
      </p:sp>
      <p:sp>
        <p:nvSpPr>
          <p:cNvPr id="27" name="TextBox 26">
            <a:extLst>
              <a:ext uri="{FF2B5EF4-FFF2-40B4-BE49-F238E27FC236}">
                <a16:creationId xmlns:a16="http://schemas.microsoft.com/office/drawing/2014/main" id="{986C8B2E-70FA-FBE3-97C5-C2977EE1C241}"/>
              </a:ext>
            </a:extLst>
          </p:cNvPr>
          <p:cNvSpPr txBox="1"/>
          <p:nvPr/>
        </p:nvSpPr>
        <p:spPr>
          <a:xfrm>
            <a:off x="3987973" y="4215728"/>
            <a:ext cx="5397327" cy="353943"/>
          </a:xfrm>
          <a:prstGeom prst="rect">
            <a:avLst/>
          </a:prstGeom>
          <a:noFill/>
        </p:spPr>
        <p:txBody>
          <a:bodyPr wrap="square" rtlCol="0">
            <a:spAutoFit/>
          </a:bodyPr>
          <a:lstStyle/>
          <a:p>
            <a:r>
              <a:rPr lang="en-CA" sz="1700" dirty="0"/>
              <a:t>Same files as train dataset  </a:t>
            </a:r>
          </a:p>
        </p:txBody>
      </p:sp>
      <p:sp>
        <p:nvSpPr>
          <p:cNvPr id="32" name="TextBox 31">
            <a:extLst>
              <a:ext uri="{FF2B5EF4-FFF2-40B4-BE49-F238E27FC236}">
                <a16:creationId xmlns:a16="http://schemas.microsoft.com/office/drawing/2014/main" id="{6F7E4EB9-EFC3-14C7-B913-9DF57322FC3D}"/>
              </a:ext>
            </a:extLst>
          </p:cNvPr>
          <p:cNvSpPr txBox="1"/>
          <p:nvPr/>
        </p:nvSpPr>
        <p:spPr>
          <a:xfrm rot="5400000">
            <a:off x="2139916" y="5069067"/>
            <a:ext cx="2156982" cy="369332"/>
          </a:xfrm>
          <a:prstGeom prst="rect">
            <a:avLst/>
          </a:prstGeom>
          <a:noFill/>
        </p:spPr>
        <p:txBody>
          <a:bodyPr wrap="square" rtlCol="0">
            <a:spAutoFit/>
          </a:bodyPr>
          <a:lstStyle/>
          <a:p>
            <a:r>
              <a:rPr lang="en-CA" dirty="0"/>
              <a:t>---------</a:t>
            </a:r>
          </a:p>
        </p:txBody>
      </p:sp>
      <p:sp>
        <p:nvSpPr>
          <p:cNvPr id="33" name="TextBox 32">
            <a:extLst>
              <a:ext uri="{FF2B5EF4-FFF2-40B4-BE49-F238E27FC236}">
                <a16:creationId xmlns:a16="http://schemas.microsoft.com/office/drawing/2014/main" id="{1D27D5AB-5259-E0AE-8EEF-90868C9332A8}"/>
              </a:ext>
            </a:extLst>
          </p:cNvPr>
          <p:cNvSpPr txBox="1"/>
          <p:nvPr/>
        </p:nvSpPr>
        <p:spPr>
          <a:xfrm>
            <a:off x="3987973" y="4556676"/>
            <a:ext cx="5397327" cy="353943"/>
          </a:xfrm>
          <a:prstGeom prst="rect">
            <a:avLst/>
          </a:prstGeom>
          <a:noFill/>
        </p:spPr>
        <p:txBody>
          <a:bodyPr wrap="square" rtlCol="0">
            <a:spAutoFit/>
          </a:bodyPr>
          <a:lstStyle/>
          <a:p>
            <a:r>
              <a:rPr lang="en-CA" sz="1700" dirty="0"/>
              <a:t>Except the ground truth information </a:t>
            </a:r>
          </a:p>
        </p:txBody>
      </p:sp>
    </p:spTree>
    <p:extLst>
      <p:ext uri="{BB962C8B-B14F-4D97-AF65-F5344CB8AC3E}">
        <p14:creationId xmlns:p14="http://schemas.microsoft.com/office/powerpoint/2010/main" val="185408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overall framework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7</a:t>
            </a:fld>
            <a:r>
              <a:rPr lang="en-US" sz="1400" b="1" dirty="0"/>
              <a:t>/18</a:t>
            </a:r>
            <a:endParaRPr lang="en-US" b="1" dirty="0"/>
          </a:p>
        </p:txBody>
      </p:sp>
      <p:sp>
        <p:nvSpPr>
          <p:cNvPr id="2" name="Flowchart: Magnetic Disk 1">
            <a:extLst>
              <a:ext uri="{FF2B5EF4-FFF2-40B4-BE49-F238E27FC236}">
                <a16:creationId xmlns:a16="http://schemas.microsoft.com/office/drawing/2014/main" id="{1FE7D8DC-C831-1EB3-63EB-8C97D6AFA4E5}"/>
              </a:ext>
            </a:extLst>
          </p:cNvPr>
          <p:cNvSpPr/>
          <p:nvPr/>
        </p:nvSpPr>
        <p:spPr>
          <a:xfrm>
            <a:off x="1524746" y="2444005"/>
            <a:ext cx="862854" cy="1213595"/>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554BD586-2820-39D8-D2D3-557E19964EC5}"/>
              </a:ext>
            </a:extLst>
          </p:cNvPr>
          <p:cNvSpPr txBox="1"/>
          <p:nvPr/>
        </p:nvSpPr>
        <p:spPr>
          <a:xfrm>
            <a:off x="1346946" y="3848100"/>
            <a:ext cx="1218454" cy="369332"/>
          </a:xfrm>
          <a:prstGeom prst="rect">
            <a:avLst/>
          </a:prstGeom>
          <a:noFill/>
        </p:spPr>
        <p:txBody>
          <a:bodyPr wrap="square" rtlCol="0">
            <a:spAutoFit/>
          </a:bodyPr>
          <a:lstStyle/>
          <a:p>
            <a:pPr algn="ctr"/>
            <a:r>
              <a:rPr lang="en-CA" b="1" i="1" dirty="0"/>
              <a:t>Dataset</a:t>
            </a:r>
          </a:p>
        </p:txBody>
      </p:sp>
      <p:sp>
        <p:nvSpPr>
          <p:cNvPr id="10" name="TextBox 9">
            <a:extLst>
              <a:ext uri="{FF2B5EF4-FFF2-40B4-BE49-F238E27FC236}">
                <a16:creationId xmlns:a16="http://schemas.microsoft.com/office/drawing/2014/main" id="{ACEFBC57-C5C8-6DA1-D38D-1EE02E9B27E2}"/>
              </a:ext>
            </a:extLst>
          </p:cNvPr>
          <p:cNvSpPr txBox="1"/>
          <p:nvPr/>
        </p:nvSpPr>
        <p:spPr>
          <a:xfrm>
            <a:off x="2387600" y="2794000"/>
            <a:ext cx="1022722" cy="646331"/>
          </a:xfrm>
          <a:prstGeom prst="rect">
            <a:avLst/>
          </a:prstGeom>
          <a:noFill/>
        </p:spPr>
        <p:txBody>
          <a:bodyPr wrap="square" rtlCol="0">
            <a:spAutoFit/>
          </a:bodyPr>
          <a:lstStyle/>
          <a:p>
            <a:pPr algn="ctr"/>
            <a:r>
              <a:rPr lang="en-CA" dirty="0"/>
              <a:t>Data Analysis</a:t>
            </a:r>
          </a:p>
        </p:txBody>
      </p:sp>
      <p:cxnSp>
        <p:nvCxnSpPr>
          <p:cNvPr id="19" name="Straight Arrow Connector 18">
            <a:extLst>
              <a:ext uri="{FF2B5EF4-FFF2-40B4-BE49-F238E27FC236}">
                <a16:creationId xmlns:a16="http://schemas.microsoft.com/office/drawing/2014/main" id="{7A636045-0498-7FEF-D90F-EE9407C1E4B2}"/>
              </a:ext>
            </a:extLst>
          </p:cNvPr>
          <p:cNvCxnSpPr/>
          <p:nvPr/>
        </p:nvCxnSpPr>
        <p:spPr>
          <a:xfrm flipV="1">
            <a:off x="3721844" y="1931141"/>
            <a:ext cx="1275978" cy="1181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41878E4-8C61-58C4-12F0-C6FAF4A98FED}"/>
              </a:ext>
            </a:extLst>
          </p:cNvPr>
          <p:cNvCxnSpPr>
            <a:cxnSpLocks/>
          </p:cNvCxnSpPr>
          <p:nvPr/>
        </p:nvCxnSpPr>
        <p:spPr>
          <a:xfrm>
            <a:off x="3674033" y="3654794"/>
            <a:ext cx="1275978" cy="10597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F17AEF75-FFDB-2C58-E06F-86B506D0129A}"/>
              </a:ext>
            </a:extLst>
          </p:cNvPr>
          <p:cNvSpPr txBox="1"/>
          <p:nvPr/>
        </p:nvSpPr>
        <p:spPr>
          <a:xfrm>
            <a:off x="3011016" y="1762564"/>
            <a:ext cx="1421656" cy="646331"/>
          </a:xfrm>
          <a:prstGeom prst="rect">
            <a:avLst/>
          </a:prstGeom>
          <a:noFill/>
        </p:spPr>
        <p:txBody>
          <a:bodyPr wrap="square" rtlCol="0">
            <a:spAutoFit/>
          </a:bodyPr>
          <a:lstStyle/>
          <a:p>
            <a:pPr algn="ctr"/>
            <a:r>
              <a:rPr lang="en-CA" dirty="0"/>
              <a:t>Available Information</a:t>
            </a:r>
          </a:p>
        </p:txBody>
      </p:sp>
      <p:sp>
        <p:nvSpPr>
          <p:cNvPr id="35" name="TextBox 34">
            <a:extLst>
              <a:ext uri="{FF2B5EF4-FFF2-40B4-BE49-F238E27FC236}">
                <a16:creationId xmlns:a16="http://schemas.microsoft.com/office/drawing/2014/main" id="{5AA2BA09-4FFF-95EF-5EA3-6C3B8DB44001}"/>
              </a:ext>
            </a:extLst>
          </p:cNvPr>
          <p:cNvSpPr txBox="1"/>
          <p:nvPr/>
        </p:nvSpPr>
        <p:spPr>
          <a:xfrm>
            <a:off x="3011016" y="4221313"/>
            <a:ext cx="1421656" cy="646331"/>
          </a:xfrm>
          <a:prstGeom prst="rect">
            <a:avLst/>
          </a:prstGeom>
          <a:noFill/>
        </p:spPr>
        <p:txBody>
          <a:bodyPr wrap="square" rtlCol="0">
            <a:spAutoFit/>
          </a:bodyPr>
          <a:lstStyle/>
          <a:p>
            <a:pPr algn="ctr"/>
            <a:r>
              <a:rPr lang="en-CA" dirty="0"/>
              <a:t>Missing Information</a:t>
            </a:r>
          </a:p>
        </p:txBody>
      </p:sp>
      <p:sp>
        <p:nvSpPr>
          <p:cNvPr id="50" name="Rectangle 49">
            <a:extLst>
              <a:ext uri="{FF2B5EF4-FFF2-40B4-BE49-F238E27FC236}">
                <a16:creationId xmlns:a16="http://schemas.microsoft.com/office/drawing/2014/main" id="{19D371FB-9A05-5A2B-3820-61F6DD1F4C14}"/>
              </a:ext>
            </a:extLst>
          </p:cNvPr>
          <p:cNvSpPr/>
          <p:nvPr/>
        </p:nvSpPr>
        <p:spPr>
          <a:xfrm>
            <a:off x="5071783" y="1168535"/>
            <a:ext cx="7029078" cy="24648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TextBox 50">
            <a:extLst>
              <a:ext uri="{FF2B5EF4-FFF2-40B4-BE49-F238E27FC236}">
                <a16:creationId xmlns:a16="http://schemas.microsoft.com/office/drawing/2014/main" id="{EDF6D58D-A285-CE87-AD68-E6D5BA2BAA73}"/>
              </a:ext>
            </a:extLst>
          </p:cNvPr>
          <p:cNvSpPr txBox="1"/>
          <p:nvPr/>
        </p:nvSpPr>
        <p:spPr>
          <a:xfrm>
            <a:off x="5095689" y="1168534"/>
            <a:ext cx="2908300" cy="646331"/>
          </a:xfrm>
          <a:prstGeom prst="rect">
            <a:avLst/>
          </a:prstGeom>
          <a:noFill/>
        </p:spPr>
        <p:txBody>
          <a:bodyPr wrap="square" rtlCol="0">
            <a:spAutoFit/>
          </a:bodyPr>
          <a:lstStyle/>
          <a:p>
            <a:pPr algn="ctr"/>
            <a:r>
              <a:rPr lang="en-CA" dirty="0"/>
              <a:t>Textual Data (e.g., name, industry, component)</a:t>
            </a:r>
          </a:p>
        </p:txBody>
      </p:sp>
      <p:sp>
        <p:nvSpPr>
          <p:cNvPr id="52" name="TextBox 51">
            <a:extLst>
              <a:ext uri="{FF2B5EF4-FFF2-40B4-BE49-F238E27FC236}">
                <a16:creationId xmlns:a16="http://schemas.microsoft.com/office/drawing/2014/main" id="{E648C902-69EA-DE45-5E86-3A59553B4961}"/>
              </a:ext>
            </a:extLst>
          </p:cNvPr>
          <p:cNvSpPr txBox="1"/>
          <p:nvPr/>
        </p:nvSpPr>
        <p:spPr>
          <a:xfrm>
            <a:off x="5095689" y="1868764"/>
            <a:ext cx="2908300" cy="646331"/>
          </a:xfrm>
          <a:prstGeom prst="rect">
            <a:avLst/>
          </a:prstGeom>
          <a:noFill/>
        </p:spPr>
        <p:txBody>
          <a:bodyPr wrap="square" rtlCol="0">
            <a:spAutoFit/>
          </a:bodyPr>
          <a:lstStyle/>
          <a:p>
            <a:pPr algn="ctr"/>
            <a:r>
              <a:rPr lang="en-CA" dirty="0"/>
              <a:t>Numeric Data (e.g., Dimensions)</a:t>
            </a:r>
          </a:p>
        </p:txBody>
      </p:sp>
      <p:sp>
        <p:nvSpPr>
          <p:cNvPr id="53" name="TextBox 52">
            <a:extLst>
              <a:ext uri="{FF2B5EF4-FFF2-40B4-BE49-F238E27FC236}">
                <a16:creationId xmlns:a16="http://schemas.microsoft.com/office/drawing/2014/main" id="{23A817CE-583A-8E44-35A8-A18618021180}"/>
              </a:ext>
            </a:extLst>
          </p:cNvPr>
          <p:cNvSpPr txBox="1"/>
          <p:nvPr/>
        </p:nvSpPr>
        <p:spPr>
          <a:xfrm>
            <a:off x="5095689" y="2568994"/>
            <a:ext cx="2908300" cy="369332"/>
          </a:xfrm>
          <a:prstGeom prst="rect">
            <a:avLst/>
          </a:prstGeom>
          <a:noFill/>
        </p:spPr>
        <p:txBody>
          <a:bodyPr wrap="square" rtlCol="0">
            <a:spAutoFit/>
          </a:bodyPr>
          <a:lstStyle/>
          <a:p>
            <a:pPr algn="ctr"/>
            <a:r>
              <a:rPr lang="en-CA" dirty="0"/>
              <a:t>Graphic Data (e.g., images)</a:t>
            </a:r>
          </a:p>
        </p:txBody>
      </p:sp>
      <p:sp>
        <p:nvSpPr>
          <p:cNvPr id="54" name="TextBox 53">
            <a:extLst>
              <a:ext uri="{FF2B5EF4-FFF2-40B4-BE49-F238E27FC236}">
                <a16:creationId xmlns:a16="http://schemas.microsoft.com/office/drawing/2014/main" id="{554389B5-1C08-51C5-AE33-5F5E83EAE674}"/>
              </a:ext>
            </a:extLst>
          </p:cNvPr>
          <p:cNvSpPr txBox="1"/>
          <p:nvPr/>
        </p:nvSpPr>
        <p:spPr>
          <a:xfrm>
            <a:off x="4975226" y="2992226"/>
            <a:ext cx="3149227" cy="646331"/>
          </a:xfrm>
          <a:prstGeom prst="rect">
            <a:avLst/>
          </a:prstGeom>
          <a:noFill/>
        </p:spPr>
        <p:txBody>
          <a:bodyPr wrap="square" rtlCol="0">
            <a:spAutoFit/>
          </a:bodyPr>
          <a:lstStyle/>
          <a:p>
            <a:pPr algn="ctr"/>
            <a:r>
              <a:rPr lang="en-CA" dirty="0"/>
              <a:t>3D or Geometric Data (e.g., part and assembly design files)</a:t>
            </a:r>
          </a:p>
        </p:txBody>
      </p:sp>
      <p:cxnSp>
        <p:nvCxnSpPr>
          <p:cNvPr id="55" name="Straight Arrow Connector 54">
            <a:extLst>
              <a:ext uri="{FF2B5EF4-FFF2-40B4-BE49-F238E27FC236}">
                <a16:creationId xmlns:a16="http://schemas.microsoft.com/office/drawing/2014/main" id="{2703927C-05F9-DB5B-E864-010E95AC5AC0}"/>
              </a:ext>
            </a:extLst>
          </p:cNvPr>
          <p:cNvCxnSpPr>
            <a:cxnSpLocks/>
          </p:cNvCxnSpPr>
          <p:nvPr/>
        </p:nvCxnSpPr>
        <p:spPr>
          <a:xfrm>
            <a:off x="8182539" y="2512233"/>
            <a:ext cx="11105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E63035F2-634B-8E9D-C946-AEC24870B376}"/>
              </a:ext>
            </a:extLst>
          </p:cNvPr>
          <p:cNvSpPr txBox="1"/>
          <p:nvPr/>
        </p:nvSpPr>
        <p:spPr>
          <a:xfrm>
            <a:off x="7951694" y="1711937"/>
            <a:ext cx="1421656" cy="646331"/>
          </a:xfrm>
          <a:prstGeom prst="rect">
            <a:avLst/>
          </a:prstGeom>
          <a:noFill/>
        </p:spPr>
        <p:txBody>
          <a:bodyPr wrap="square" rtlCol="0">
            <a:spAutoFit/>
          </a:bodyPr>
          <a:lstStyle/>
          <a:p>
            <a:pPr algn="ctr"/>
            <a:r>
              <a:rPr lang="en-CA" dirty="0"/>
              <a:t>Feature Extraction</a:t>
            </a:r>
          </a:p>
        </p:txBody>
      </p:sp>
      <p:sp>
        <p:nvSpPr>
          <p:cNvPr id="57" name="Rectangle 56">
            <a:extLst>
              <a:ext uri="{FF2B5EF4-FFF2-40B4-BE49-F238E27FC236}">
                <a16:creationId xmlns:a16="http://schemas.microsoft.com/office/drawing/2014/main" id="{B5579767-D143-F72B-F7D9-9732AAF427F8}"/>
              </a:ext>
            </a:extLst>
          </p:cNvPr>
          <p:cNvSpPr/>
          <p:nvPr/>
        </p:nvSpPr>
        <p:spPr>
          <a:xfrm>
            <a:off x="9471596" y="2239184"/>
            <a:ext cx="2415603" cy="546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Multi-class Classification</a:t>
            </a:r>
          </a:p>
        </p:txBody>
      </p:sp>
      <p:sp>
        <p:nvSpPr>
          <p:cNvPr id="58" name="Rectangle 57">
            <a:extLst>
              <a:ext uri="{FF2B5EF4-FFF2-40B4-BE49-F238E27FC236}">
                <a16:creationId xmlns:a16="http://schemas.microsoft.com/office/drawing/2014/main" id="{324072AB-226B-E6A0-AB94-1014B168BB34}"/>
              </a:ext>
            </a:extLst>
          </p:cNvPr>
          <p:cNvSpPr/>
          <p:nvPr/>
        </p:nvSpPr>
        <p:spPr>
          <a:xfrm>
            <a:off x="5095689" y="4431836"/>
            <a:ext cx="7005172" cy="1814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a:extLst>
              <a:ext uri="{FF2B5EF4-FFF2-40B4-BE49-F238E27FC236}">
                <a16:creationId xmlns:a16="http://schemas.microsoft.com/office/drawing/2014/main" id="{20552213-7C7B-4799-409E-38FE43F6D606}"/>
              </a:ext>
            </a:extLst>
          </p:cNvPr>
          <p:cNvSpPr txBox="1"/>
          <p:nvPr/>
        </p:nvSpPr>
        <p:spPr>
          <a:xfrm>
            <a:off x="10679397" y="1191278"/>
            <a:ext cx="1302126" cy="369332"/>
          </a:xfrm>
          <a:prstGeom prst="rect">
            <a:avLst/>
          </a:prstGeom>
          <a:noFill/>
        </p:spPr>
        <p:txBody>
          <a:bodyPr wrap="square" rtlCol="0">
            <a:spAutoFit/>
          </a:bodyPr>
          <a:lstStyle/>
          <a:p>
            <a:pPr algn="r"/>
            <a:r>
              <a:rPr lang="en-CA" b="1" dirty="0"/>
              <a:t>Data-driven</a:t>
            </a:r>
          </a:p>
        </p:txBody>
      </p:sp>
      <p:sp>
        <p:nvSpPr>
          <p:cNvPr id="60" name="TextBox 59">
            <a:extLst>
              <a:ext uri="{FF2B5EF4-FFF2-40B4-BE49-F238E27FC236}">
                <a16:creationId xmlns:a16="http://schemas.microsoft.com/office/drawing/2014/main" id="{EB13CA9B-4CBD-9172-3061-CC49AFD0BEB7}"/>
              </a:ext>
            </a:extLst>
          </p:cNvPr>
          <p:cNvSpPr txBox="1"/>
          <p:nvPr/>
        </p:nvSpPr>
        <p:spPr>
          <a:xfrm>
            <a:off x="5253882" y="4604917"/>
            <a:ext cx="2597335" cy="1477328"/>
          </a:xfrm>
          <a:prstGeom prst="rect">
            <a:avLst/>
          </a:prstGeom>
          <a:noFill/>
        </p:spPr>
        <p:txBody>
          <a:bodyPr wrap="square" rtlCol="0">
            <a:spAutoFit/>
          </a:bodyPr>
          <a:lstStyle/>
          <a:p>
            <a:pPr algn="ctr"/>
            <a:r>
              <a:rPr lang="en-CA" dirty="0"/>
              <a:t>Expert Knowledge</a:t>
            </a:r>
          </a:p>
          <a:p>
            <a:pPr algn="ctr"/>
            <a:r>
              <a:rPr lang="en-CA" dirty="0"/>
              <a:t>Design Rationale</a:t>
            </a:r>
          </a:p>
          <a:p>
            <a:pPr algn="ctr"/>
            <a:r>
              <a:rPr lang="en-CA" dirty="0"/>
              <a:t>Sustainability</a:t>
            </a:r>
          </a:p>
          <a:p>
            <a:pPr algn="ctr"/>
            <a:r>
              <a:rPr lang="en-CA" dirty="0"/>
              <a:t>Feasibility </a:t>
            </a:r>
          </a:p>
          <a:p>
            <a:pPr algn="ctr"/>
            <a:r>
              <a:rPr lang="en-CA" dirty="0"/>
              <a:t>….</a:t>
            </a:r>
          </a:p>
        </p:txBody>
      </p:sp>
      <p:cxnSp>
        <p:nvCxnSpPr>
          <p:cNvPr id="61" name="Straight Arrow Connector 60">
            <a:extLst>
              <a:ext uri="{FF2B5EF4-FFF2-40B4-BE49-F238E27FC236}">
                <a16:creationId xmlns:a16="http://schemas.microsoft.com/office/drawing/2014/main" id="{1A5EB2E0-F8E5-B2B3-B4AC-D1F75205DABB}"/>
              </a:ext>
            </a:extLst>
          </p:cNvPr>
          <p:cNvCxnSpPr>
            <a:cxnSpLocks/>
          </p:cNvCxnSpPr>
          <p:nvPr/>
        </p:nvCxnSpPr>
        <p:spPr>
          <a:xfrm>
            <a:off x="8182539" y="5415546"/>
            <a:ext cx="11105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a:extLst>
              <a:ext uri="{FF2B5EF4-FFF2-40B4-BE49-F238E27FC236}">
                <a16:creationId xmlns:a16="http://schemas.microsoft.com/office/drawing/2014/main" id="{A490E35F-93D7-F11B-3604-C1FE7C76E6D1}"/>
              </a:ext>
            </a:extLst>
          </p:cNvPr>
          <p:cNvSpPr txBox="1"/>
          <p:nvPr/>
        </p:nvSpPr>
        <p:spPr>
          <a:xfrm>
            <a:off x="7647644" y="4615250"/>
            <a:ext cx="2029756" cy="646331"/>
          </a:xfrm>
          <a:prstGeom prst="rect">
            <a:avLst/>
          </a:prstGeom>
          <a:noFill/>
        </p:spPr>
        <p:txBody>
          <a:bodyPr wrap="square" rtlCol="0">
            <a:spAutoFit/>
          </a:bodyPr>
          <a:lstStyle/>
          <a:p>
            <a:pPr algn="ctr"/>
            <a:r>
              <a:rPr lang="en-CA" dirty="0"/>
              <a:t>Rule or Criteria Creation</a:t>
            </a:r>
          </a:p>
        </p:txBody>
      </p:sp>
      <p:sp>
        <p:nvSpPr>
          <p:cNvPr id="63" name="Rectangle 62">
            <a:extLst>
              <a:ext uri="{FF2B5EF4-FFF2-40B4-BE49-F238E27FC236}">
                <a16:creationId xmlns:a16="http://schemas.microsoft.com/office/drawing/2014/main" id="{7E61AD86-35CB-D1F1-70BA-6A1DA28AE9F2}"/>
              </a:ext>
            </a:extLst>
          </p:cNvPr>
          <p:cNvSpPr/>
          <p:nvPr/>
        </p:nvSpPr>
        <p:spPr>
          <a:xfrm>
            <a:off x="9471597" y="4832976"/>
            <a:ext cx="2415603" cy="959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Majority voting based on cost, neighbors, sustainability …</a:t>
            </a:r>
          </a:p>
        </p:txBody>
      </p:sp>
      <p:sp>
        <p:nvSpPr>
          <p:cNvPr id="64" name="TextBox 63">
            <a:extLst>
              <a:ext uri="{FF2B5EF4-FFF2-40B4-BE49-F238E27FC236}">
                <a16:creationId xmlns:a16="http://schemas.microsoft.com/office/drawing/2014/main" id="{40E8B4D4-5CAE-B5C0-FBEB-83DCD3CEE83B}"/>
              </a:ext>
            </a:extLst>
          </p:cNvPr>
          <p:cNvSpPr txBox="1"/>
          <p:nvPr/>
        </p:nvSpPr>
        <p:spPr>
          <a:xfrm>
            <a:off x="9985829" y="5876641"/>
            <a:ext cx="1995694" cy="369332"/>
          </a:xfrm>
          <a:prstGeom prst="rect">
            <a:avLst/>
          </a:prstGeom>
          <a:noFill/>
        </p:spPr>
        <p:txBody>
          <a:bodyPr wrap="square" rtlCol="0">
            <a:spAutoFit/>
          </a:bodyPr>
          <a:lstStyle/>
          <a:p>
            <a:pPr algn="r"/>
            <a:r>
              <a:rPr lang="en-CA" b="1" dirty="0"/>
              <a:t>Knowledge-driven</a:t>
            </a:r>
          </a:p>
        </p:txBody>
      </p:sp>
      <p:cxnSp>
        <p:nvCxnSpPr>
          <p:cNvPr id="65" name="Straight Arrow Connector 64">
            <a:extLst>
              <a:ext uri="{FF2B5EF4-FFF2-40B4-BE49-F238E27FC236}">
                <a16:creationId xmlns:a16="http://schemas.microsoft.com/office/drawing/2014/main" id="{2557D699-CC3D-C8B0-FEE0-9E2FA6946294}"/>
              </a:ext>
            </a:extLst>
          </p:cNvPr>
          <p:cNvCxnSpPr>
            <a:cxnSpLocks/>
          </p:cNvCxnSpPr>
          <p:nvPr/>
        </p:nvCxnSpPr>
        <p:spPr>
          <a:xfrm>
            <a:off x="10679397" y="2785281"/>
            <a:ext cx="0" cy="10628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5A33C5D4-7CCA-333A-C991-1C9036501933}"/>
              </a:ext>
            </a:extLst>
          </p:cNvPr>
          <p:cNvCxnSpPr>
            <a:cxnSpLocks/>
          </p:cNvCxnSpPr>
          <p:nvPr/>
        </p:nvCxnSpPr>
        <p:spPr>
          <a:xfrm flipV="1">
            <a:off x="10679397" y="4184647"/>
            <a:ext cx="0" cy="682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389E6384-A107-8819-2B75-F2C729B9D7DC}"/>
              </a:ext>
            </a:extLst>
          </p:cNvPr>
          <p:cNvSpPr txBox="1"/>
          <p:nvPr/>
        </p:nvSpPr>
        <p:spPr>
          <a:xfrm>
            <a:off x="9763554" y="3809361"/>
            <a:ext cx="1831685" cy="369332"/>
          </a:xfrm>
          <a:prstGeom prst="rect">
            <a:avLst/>
          </a:prstGeom>
          <a:noFill/>
        </p:spPr>
        <p:txBody>
          <a:bodyPr wrap="square" rtlCol="0">
            <a:spAutoFit/>
          </a:bodyPr>
          <a:lstStyle/>
          <a:p>
            <a:pPr algn="ctr"/>
            <a:r>
              <a:rPr lang="en-CA" b="1" dirty="0"/>
              <a:t>Final Prediction</a:t>
            </a:r>
          </a:p>
        </p:txBody>
      </p:sp>
    </p:spTree>
    <p:extLst>
      <p:ext uri="{BB962C8B-B14F-4D97-AF65-F5344CB8AC3E}">
        <p14:creationId xmlns:p14="http://schemas.microsoft.com/office/powerpoint/2010/main" val="210517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textual design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8</a:t>
            </a:fld>
            <a:r>
              <a:rPr lang="en-US" sz="1400" b="1" dirty="0"/>
              <a:t>/18</a:t>
            </a:r>
            <a:endParaRPr lang="en-US" b="1" dirty="0"/>
          </a:p>
        </p:txBody>
      </p:sp>
      <p:sp>
        <p:nvSpPr>
          <p:cNvPr id="4" name="TextBox 3">
            <a:extLst>
              <a:ext uri="{FF2B5EF4-FFF2-40B4-BE49-F238E27FC236}">
                <a16:creationId xmlns:a16="http://schemas.microsoft.com/office/drawing/2014/main" id="{E27B0B0B-D9C8-CD5C-E245-20FEE6B56BF8}"/>
              </a:ext>
            </a:extLst>
          </p:cNvPr>
          <p:cNvSpPr txBox="1"/>
          <p:nvPr/>
        </p:nvSpPr>
        <p:spPr>
          <a:xfrm>
            <a:off x="1498600" y="1320800"/>
            <a:ext cx="10591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The analysis of the </a:t>
            </a:r>
            <a:r>
              <a:rPr lang="en-US" dirty="0" err="1">
                <a:solidFill>
                  <a:srgbClr val="000000"/>
                </a:solidFill>
                <a:latin typeface="Calibri" panose="020F0502020204030204" pitchFamily="34" charset="0"/>
              </a:rPr>
              <a:t>assembly.json</a:t>
            </a:r>
            <a:r>
              <a:rPr lang="en-US" dirty="0">
                <a:solidFill>
                  <a:srgbClr val="000000"/>
                </a:solidFill>
                <a:latin typeface="Calibri" panose="020F0502020204030204" pitchFamily="34" charset="0"/>
              </a:rPr>
              <a:t> file highlights that there is explicit text describing different aspect of the bodies.</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It may be useful to convert them into an embedding of a large space where relative relations can be exploited in a downstream classifier.</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used </a:t>
            </a:r>
            <a:r>
              <a:rPr lang="en-US" dirty="0" err="1">
                <a:solidFill>
                  <a:srgbClr val="000000"/>
                </a:solidFill>
                <a:latin typeface="Calibri" panose="020F0502020204030204" pitchFamily="34" charset="0"/>
              </a:rPr>
              <a:t>openai’s</a:t>
            </a:r>
            <a:r>
              <a:rPr lang="en-US" dirty="0">
                <a:solidFill>
                  <a:srgbClr val="000000"/>
                </a:solidFill>
                <a:latin typeface="Calibri" panose="020F0502020204030204" pitchFamily="34" charset="0"/>
              </a:rPr>
              <a:t> second generation embedding model to generate a vector of 1536 dimension by </a:t>
            </a:r>
            <a:r>
              <a:rPr lang="en-US" dirty="0" err="1">
                <a:solidFill>
                  <a:srgbClr val="000000"/>
                </a:solidFill>
                <a:latin typeface="Calibri" panose="020F0502020204030204" pitchFamily="34" charset="0"/>
              </a:rPr>
              <a:t>concatinating</a:t>
            </a:r>
            <a:r>
              <a:rPr lang="en-US" dirty="0">
                <a:solidFill>
                  <a:srgbClr val="000000"/>
                </a:solidFill>
                <a:latin typeface="Calibri" panose="020F0502020204030204" pitchFamily="34" charset="0"/>
              </a:rPr>
              <a:t> this textual information. </a:t>
            </a:r>
          </a:p>
        </p:txBody>
      </p:sp>
      <p:pic>
        <p:nvPicPr>
          <p:cNvPr id="9" name="Picture 8">
            <a:extLst>
              <a:ext uri="{FF2B5EF4-FFF2-40B4-BE49-F238E27FC236}">
                <a16:creationId xmlns:a16="http://schemas.microsoft.com/office/drawing/2014/main" id="{B999E0EC-5F33-9A73-826A-48DDFC8F92F6}"/>
              </a:ext>
            </a:extLst>
          </p:cNvPr>
          <p:cNvPicPr>
            <a:picLocks noChangeAspect="1"/>
          </p:cNvPicPr>
          <p:nvPr/>
        </p:nvPicPr>
        <p:blipFill>
          <a:blip r:embed="rId2"/>
          <a:stretch>
            <a:fillRect/>
          </a:stretch>
        </p:blipFill>
        <p:spPr>
          <a:xfrm>
            <a:off x="3275026" y="3629124"/>
            <a:ext cx="7026993" cy="2197773"/>
          </a:xfrm>
          <a:prstGeom prst="rect">
            <a:avLst/>
          </a:prstGeom>
        </p:spPr>
      </p:pic>
      <p:sp>
        <p:nvSpPr>
          <p:cNvPr id="12" name="TextBox 11">
            <a:extLst>
              <a:ext uri="{FF2B5EF4-FFF2-40B4-BE49-F238E27FC236}">
                <a16:creationId xmlns:a16="http://schemas.microsoft.com/office/drawing/2014/main" id="{58573AC0-B12F-120A-E0CF-C88BF5BB729E}"/>
              </a:ext>
            </a:extLst>
          </p:cNvPr>
          <p:cNvSpPr txBox="1"/>
          <p:nvPr/>
        </p:nvSpPr>
        <p:spPr>
          <a:xfrm>
            <a:off x="3626475" y="5880417"/>
            <a:ext cx="6324094" cy="369332"/>
          </a:xfrm>
          <a:prstGeom prst="rect">
            <a:avLst/>
          </a:prstGeom>
          <a:noFill/>
        </p:spPr>
        <p:txBody>
          <a:bodyPr wrap="square">
            <a:spAutoFit/>
          </a:bodyPr>
          <a:lstStyle/>
          <a:p>
            <a:pPr algn="ctr"/>
            <a:r>
              <a:rPr lang="en-CA" dirty="0"/>
              <a:t>https://openai.com/blog/new-and-improved-embedding-model</a:t>
            </a:r>
          </a:p>
        </p:txBody>
      </p:sp>
      <p:sp>
        <p:nvSpPr>
          <p:cNvPr id="14" name="TextBox 13">
            <a:extLst>
              <a:ext uri="{FF2B5EF4-FFF2-40B4-BE49-F238E27FC236}">
                <a16:creationId xmlns:a16="http://schemas.microsoft.com/office/drawing/2014/main" id="{7C5FD8B3-BBDE-5B35-4CB9-646846DA8594}"/>
              </a:ext>
            </a:extLst>
          </p:cNvPr>
          <p:cNvSpPr txBox="1"/>
          <p:nvPr/>
        </p:nvSpPr>
        <p:spPr>
          <a:xfrm>
            <a:off x="1498600" y="4157915"/>
            <a:ext cx="2261105" cy="1477328"/>
          </a:xfrm>
          <a:prstGeom prst="rect">
            <a:avLst/>
          </a:prstGeom>
          <a:noFill/>
        </p:spPr>
        <p:txBody>
          <a:bodyPr wrap="square">
            <a:spAutoFit/>
          </a:bodyPr>
          <a:lstStyle/>
          <a:p>
            <a:r>
              <a:rPr lang="en-CA" sz="1800" b="0" i="0" u="none" strike="noStrike" dirty="0" err="1">
                <a:solidFill>
                  <a:srgbClr val="000000"/>
                </a:solidFill>
                <a:effectLst/>
                <a:latin typeface="Calibri" panose="020F0502020204030204" pitchFamily="34" charset="0"/>
              </a:rPr>
              <a:t>body_name</a:t>
            </a:r>
            <a:endParaRPr lang="en-CA" sz="1800" b="0" i="0" u="none" strike="noStrike" dirty="0">
              <a:solidFill>
                <a:srgbClr val="000000"/>
              </a:solidFill>
              <a:effectLst/>
              <a:latin typeface="Calibri" panose="020F0502020204030204" pitchFamily="34" charset="0"/>
            </a:endParaRPr>
          </a:p>
          <a:p>
            <a:r>
              <a:rPr lang="en-CA" dirty="0"/>
              <a:t>Categories</a:t>
            </a:r>
            <a:endParaRPr lang="en-CA" dirty="0">
              <a:solidFill>
                <a:srgbClr val="000000"/>
              </a:solidFill>
              <a:latin typeface="Calibri" panose="020F0502020204030204" pitchFamily="34" charset="0"/>
            </a:endParaRPr>
          </a:p>
          <a:p>
            <a:r>
              <a:rPr lang="en-CA" dirty="0"/>
              <a:t>Industries</a:t>
            </a:r>
            <a:endParaRPr lang="en-CA" dirty="0">
              <a:solidFill>
                <a:srgbClr val="000000"/>
              </a:solidFill>
              <a:latin typeface="Calibri" panose="020F0502020204030204" pitchFamily="34" charset="0"/>
            </a:endParaRPr>
          </a:p>
          <a:p>
            <a:r>
              <a:rPr lang="en-CA" dirty="0" err="1"/>
              <a:t>component_name</a:t>
            </a:r>
            <a:endParaRPr lang="en-CA" dirty="0"/>
          </a:p>
          <a:p>
            <a:r>
              <a:rPr lang="en-CA" dirty="0" err="1"/>
              <a:t>occurrence_name</a:t>
            </a:r>
            <a:r>
              <a:rPr lang="en-CA" dirty="0"/>
              <a:t> </a:t>
            </a:r>
          </a:p>
        </p:txBody>
      </p:sp>
      <p:sp>
        <p:nvSpPr>
          <p:cNvPr id="15" name="TextBox 14">
            <a:extLst>
              <a:ext uri="{FF2B5EF4-FFF2-40B4-BE49-F238E27FC236}">
                <a16:creationId xmlns:a16="http://schemas.microsoft.com/office/drawing/2014/main" id="{86317645-607B-CAF7-610F-40785F0ED813}"/>
              </a:ext>
            </a:extLst>
          </p:cNvPr>
          <p:cNvSpPr txBox="1"/>
          <p:nvPr/>
        </p:nvSpPr>
        <p:spPr>
          <a:xfrm>
            <a:off x="10477752" y="4347028"/>
            <a:ext cx="1436915" cy="1200329"/>
          </a:xfrm>
          <a:prstGeom prst="rect">
            <a:avLst/>
          </a:prstGeom>
          <a:noFill/>
        </p:spPr>
        <p:txBody>
          <a:bodyPr wrap="square" rtlCol="0">
            <a:spAutoFit/>
          </a:bodyPr>
          <a:lstStyle/>
          <a:p>
            <a:pPr algn="ctr"/>
            <a:r>
              <a:rPr lang="en-CA" dirty="0"/>
              <a:t>1536 dimensional embedding vector</a:t>
            </a:r>
          </a:p>
        </p:txBody>
      </p:sp>
    </p:spTree>
    <p:extLst>
      <p:ext uri="{BB962C8B-B14F-4D97-AF65-F5344CB8AC3E}">
        <p14:creationId xmlns:p14="http://schemas.microsoft.com/office/powerpoint/2010/main" val="304096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6B385-639E-4379-AD9C-CE94A4ECCBE9}"/>
              </a:ext>
            </a:extLst>
          </p:cNvPr>
          <p:cNvSpPr>
            <a:spLocks noGrp="1"/>
          </p:cNvSpPr>
          <p:nvPr>
            <p:ph type="title"/>
          </p:nvPr>
        </p:nvSpPr>
        <p:spPr>
          <a:xfrm>
            <a:off x="1385046" y="115144"/>
            <a:ext cx="10806954" cy="1325563"/>
          </a:xfrm>
        </p:spPr>
        <p:txBody>
          <a:bodyPr/>
          <a:lstStyle/>
          <a:p>
            <a:r>
              <a:rPr lang="en-US" dirty="0"/>
              <a:t>Methodology: numeric design features </a:t>
            </a:r>
          </a:p>
        </p:txBody>
      </p:sp>
      <p:sp>
        <p:nvSpPr>
          <p:cNvPr id="6" name="Slide Number Placeholder 4">
            <a:extLst>
              <a:ext uri="{FF2B5EF4-FFF2-40B4-BE49-F238E27FC236}">
                <a16:creationId xmlns:a16="http://schemas.microsoft.com/office/drawing/2014/main" id="{8FC361A2-2017-5CA3-32E3-6BD8E4D11AD6}"/>
              </a:ext>
            </a:extLst>
          </p:cNvPr>
          <p:cNvSpPr txBox="1">
            <a:spLocks/>
          </p:cNvSpPr>
          <p:nvPr/>
        </p:nvSpPr>
        <p:spPr>
          <a:xfrm>
            <a:off x="3626222" y="646990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FD2CDEF-EBF7-A24C-97CC-57BDAB189928}" type="slidenum">
              <a:rPr lang="en-US" sz="1400" b="1" smtClean="0"/>
              <a:pPr algn="r"/>
              <a:t>9</a:t>
            </a:fld>
            <a:r>
              <a:rPr lang="en-US" sz="1400" b="1" dirty="0"/>
              <a:t>/18</a:t>
            </a:r>
            <a:endParaRPr lang="en-US" b="1" dirty="0"/>
          </a:p>
        </p:txBody>
      </p:sp>
      <p:sp>
        <p:nvSpPr>
          <p:cNvPr id="4" name="TextBox 3">
            <a:extLst>
              <a:ext uri="{FF2B5EF4-FFF2-40B4-BE49-F238E27FC236}">
                <a16:creationId xmlns:a16="http://schemas.microsoft.com/office/drawing/2014/main" id="{E27B0B0B-D9C8-CD5C-E245-20FEE6B56BF8}"/>
              </a:ext>
            </a:extLst>
          </p:cNvPr>
          <p:cNvSpPr txBox="1"/>
          <p:nvPr/>
        </p:nvSpPr>
        <p:spPr>
          <a:xfrm>
            <a:off x="1498600" y="1320800"/>
            <a:ext cx="105918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The analysis of the </a:t>
            </a:r>
            <a:r>
              <a:rPr lang="en-US" dirty="0" err="1">
                <a:solidFill>
                  <a:srgbClr val="000000"/>
                </a:solidFill>
                <a:latin typeface="Calibri" panose="020F0502020204030204" pitchFamily="34" charset="0"/>
              </a:rPr>
              <a:t>assembly.json</a:t>
            </a:r>
            <a:r>
              <a:rPr lang="en-US" dirty="0">
                <a:solidFill>
                  <a:srgbClr val="000000"/>
                </a:solidFill>
                <a:latin typeface="Calibri" panose="020F0502020204030204" pitchFamily="34" charset="0"/>
              </a:rPr>
              <a:t> file highlights that there are important numeric features highlighting part and assembly information</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selected areas and volumes and whether a part was grounded or not.</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dirty="0">
                <a:solidFill>
                  <a:srgbClr val="000000"/>
                </a:solidFill>
                <a:latin typeface="Calibri" panose="020F0502020204030204" pitchFamily="34" charset="0"/>
              </a:rPr>
              <a:t>We decided to keep them in original values without any processing when fed to the downstream model to highlight relative variations.</a:t>
            </a:r>
          </a:p>
        </p:txBody>
      </p:sp>
    </p:spTree>
    <p:extLst>
      <p:ext uri="{BB962C8B-B14F-4D97-AF65-F5344CB8AC3E}">
        <p14:creationId xmlns:p14="http://schemas.microsoft.com/office/powerpoint/2010/main" val="258192487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12373</TotalTime>
  <Words>936</Words>
  <Application>Microsoft Office PowerPoint</Application>
  <PresentationFormat>Widescreen</PresentationFormat>
  <Paragraphs>160</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Garamond</vt:lpstr>
      <vt:lpstr>Office Theme</vt:lpstr>
      <vt:lpstr>PowerPoint Presentation</vt:lpstr>
      <vt:lpstr>Automating Material Selection for Product Design</vt:lpstr>
      <vt:lpstr>Outline</vt:lpstr>
      <vt:lpstr>Introduction: problem statement</vt:lpstr>
      <vt:lpstr>Introduction: dataset</vt:lpstr>
      <vt:lpstr>Introduction: dataset</vt:lpstr>
      <vt:lpstr>Methodology: overall framework </vt:lpstr>
      <vt:lpstr>Methodology: textual design features </vt:lpstr>
      <vt:lpstr>Methodology: numeric design features </vt:lpstr>
      <vt:lpstr>Methodology: graphic design features </vt:lpstr>
      <vt:lpstr>Methodology: geometric design features </vt:lpstr>
      <vt:lpstr>Methodology: geometric design features </vt:lpstr>
      <vt:lpstr>Methodology: fusing features </vt:lpstr>
      <vt:lpstr>Methodology: Knowledge guided </vt:lpstr>
      <vt:lpstr>Results</vt:lpstr>
      <vt:lpstr>Results</vt:lpstr>
      <vt:lpstr>Discussion and Future Works</vt:lpstr>
      <vt:lpstr>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Mutahar Safdar</cp:lastModifiedBy>
  <cp:revision>91</cp:revision>
  <dcterms:created xsi:type="dcterms:W3CDTF">2021-02-17T02:31:40Z</dcterms:created>
  <dcterms:modified xsi:type="dcterms:W3CDTF">2023-08-20T13:59:59Z</dcterms:modified>
</cp:coreProperties>
</file>